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1"/>
  </p:notesMasterIdLst>
  <p:handoutMasterIdLst>
    <p:handoutMasterId r:id="rId22"/>
  </p:handoutMasterIdLst>
  <p:sldIdLst>
    <p:sldId id="272" r:id="rId2"/>
    <p:sldId id="349" r:id="rId3"/>
    <p:sldId id="342" r:id="rId4"/>
    <p:sldId id="331" r:id="rId5"/>
    <p:sldId id="344" r:id="rId6"/>
    <p:sldId id="345" r:id="rId7"/>
    <p:sldId id="355" r:id="rId8"/>
    <p:sldId id="347" r:id="rId9"/>
    <p:sldId id="343" r:id="rId10"/>
    <p:sldId id="358" r:id="rId11"/>
    <p:sldId id="350" r:id="rId12"/>
    <p:sldId id="352" r:id="rId13"/>
    <p:sldId id="340" r:id="rId14"/>
    <p:sldId id="339" r:id="rId15"/>
    <p:sldId id="348" r:id="rId16"/>
    <p:sldId id="361" r:id="rId17"/>
    <p:sldId id="353" r:id="rId18"/>
    <p:sldId id="356" r:id="rId19"/>
    <p:sldId id="346"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C8"/>
    <a:srgbClr val="F05A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51" autoAdjust="0"/>
    <p:restoredTop sz="94660"/>
  </p:normalViewPr>
  <p:slideViewPr>
    <p:cSldViewPr>
      <p:cViewPr>
        <p:scale>
          <a:sx n="96" d="100"/>
          <a:sy n="96" d="100"/>
        </p:scale>
        <p:origin x="1920" y="408"/>
      </p:cViewPr>
      <p:guideLst>
        <p:guide orient="horz" pos="2160"/>
        <p:guide pos="2880"/>
      </p:guideLst>
    </p:cSldViewPr>
  </p:slideViewPr>
  <p:notesTextViewPr>
    <p:cViewPr>
      <p:scale>
        <a:sx n="100" d="100"/>
        <a:sy n="100" d="100"/>
      </p:scale>
      <p:origin x="0" y="0"/>
    </p:cViewPr>
  </p:notesTextViewPr>
  <p:notesViewPr>
    <p:cSldViewPr>
      <p:cViewPr varScale="1">
        <p:scale>
          <a:sx n="54" d="100"/>
          <a:sy n="54" d="100"/>
        </p:scale>
        <p:origin x="-2526"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D1CCD9D-F433-479E-89D4-31358F0B2B03}" type="datetimeFigureOut">
              <a:rPr lang="ru-RU" smtClean="0"/>
              <a:pPr/>
              <a:t>11.11.2024</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1E40FE8-1089-473D-B422-ED8540355441}" type="slidenum">
              <a:rPr lang="ru-RU" smtClean="0"/>
              <a:pPr/>
              <a:t>‹#›</a:t>
            </a:fld>
            <a:endParaRPr lang="ru-RU"/>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D539D7-1772-4FA6-90D6-860CDB10CAA2}" type="datetimeFigureOut">
              <a:rPr lang="ru-RU" smtClean="0"/>
              <a:pPr/>
              <a:t>11.11.2024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27653A-FE74-4E0A-9B4C-EAFF363926A5}" type="slidenum">
              <a:rPr lang="ru-RU" smtClean="0"/>
              <a:pPr/>
              <a:t>‹#›</a:t>
            </a:fld>
            <a:endParaRPr lang="ru-RU"/>
          </a:p>
        </p:txBody>
      </p:sp>
    </p:spTree>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5" name="Верхний колонтитул 4"/>
          <p:cNvSpPr>
            <a:spLocks noGrp="1"/>
          </p:cNvSpPr>
          <p:nvPr>
            <p:ph type="hdr" sz="quarter" idx="10"/>
          </p:nvPr>
        </p:nvSpPr>
        <p:spPr/>
        <p:txBody>
          <a:bodyPr/>
          <a:lstStyle/>
          <a:p>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5" name="Верхний колонтитул 4"/>
          <p:cNvSpPr>
            <a:spLocks noGrp="1"/>
          </p:cNvSpPr>
          <p:nvPr>
            <p:ph type="hdr" sz="quarter" idx="10"/>
          </p:nvPr>
        </p:nvSpPr>
        <p:spPr/>
        <p:txBody>
          <a:bodyPr/>
          <a:lstStyle/>
          <a:p>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5" name="Верхний колонтитул 4"/>
          <p:cNvSpPr>
            <a:spLocks noGrp="1"/>
          </p:cNvSpPr>
          <p:nvPr>
            <p:ph type="hdr" sz="quarter" idx="10"/>
          </p:nvPr>
        </p:nvSpPr>
        <p:spPr/>
        <p:txBody>
          <a:bodyPr/>
          <a:lstStyle/>
          <a:p>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5" name="Верхний колонтитул 4"/>
          <p:cNvSpPr>
            <a:spLocks noGrp="1"/>
          </p:cNvSpPr>
          <p:nvPr>
            <p:ph type="hdr" sz="quarter" idx="10"/>
          </p:nvPr>
        </p:nvSpPr>
        <p:spPr/>
        <p:txBody>
          <a:bodyPr/>
          <a:lstStyle/>
          <a:p>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5" name="Верхний колонтитул 4"/>
          <p:cNvSpPr>
            <a:spLocks noGrp="1"/>
          </p:cNvSpPr>
          <p:nvPr>
            <p:ph type="hdr" sz="quarter" idx="10"/>
          </p:nvPr>
        </p:nvSpPr>
        <p:spPr/>
        <p:txBody>
          <a:bodyPr/>
          <a:lstStyle/>
          <a:p>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5" name="Верхний колонтитул 4"/>
          <p:cNvSpPr>
            <a:spLocks noGrp="1"/>
          </p:cNvSpPr>
          <p:nvPr>
            <p:ph type="hdr" sz="quarter" idx="10"/>
          </p:nvPr>
        </p:nvSpPr>
        <p:spPr/>
        <p:txBody>
          <a:bodyPr/>
          <a:lstStyle/>
          <a:p>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5" name="Верхний колонтитул 4"/>
          <p:cNvSpPr>
            <a:spLocks noGrp="1"/>
          </p:cNvSpPr>
          <p:nvPr>
            <p:ph type="hdr" sz="quarter" idx="10"/>
          </p:nvPr>
        </p:nvSpPr>
        <p:spPr/>
        <p:txBody>
          <a:bodyPr/>
          <a:lstStyle/>
          <a:p>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5" name="Верхний колонтитул 4"/>
          <p:cNvSpPr>
            <a:spLocks noGrp="1"/>
          </p:cNvSpPr>
          <p:nvPr>
            <p:ph type="hdr" sz="quarter" idx="10"/>
          </p:nvPr>
        </p:nvSpPr>
        <p:spPr/>
        <p:txBody>
          <a:bodyPr/>
          <a:lstStyle/>
          <a:p>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5" name="Верхний колонтитул 4"/>
          <p:cNvSpPr>
            <a:spLocks noGrp="1"/>
          </p:cNvSpPr>
          <p:nvPr>
            <p:ph type="hdr" sz="quarter" idx="10"/>
          </p:nvPr>
        </p:nvSpPr>
        <p:spPr/>
        <p:txBody>
          <a:bodyPr/>
          <a:lstStyle/>
          <a:p>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5" name="Верхний колонтитул 4"/>
          <p:cNvSpPr>
            <a:spLocks noGrp="1"/>
          </p:cNvSpPr>
          <p:nvPr>
            <p:ph type="hdr" sz="quarter" idx="10"/>
          </p:nvPr>
        </p:nvSpPr>
        <p:spPr/>
        <p:txBody>
          <a:bodyPr/>
          <a:lstStyle/>
          <a:p>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5" name="Верхний колонтитул 4"/>
          <p:cNvSpPr>
            <a:spLocks noGrp="1"/>
          </p:cNvSpPr>
          <p:nvPr>
            <p:ph type="hdr" sz="quarter" idx="10"/>
          </p:nvPr>
        </p:nvSpPr>
        <p:spPr/>
        <p:txBody>
          <a:bodyPr/>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5" name="Верхний колонтитул 4"/>
          <p:cNvSpPr>
            <a:spLocks noGrp="1"/>
          </p:cNvSpPr>
          <p:nvPr>
            <p:ph type="hdr" sz="quarter" idx="10"/>
          </p:nvPr>
        </p:nvSpPr>
        <p:spPr/>
        <p:txBody>
          <a:bodyPr/>
          <a:lstStyle/>
          <a:p>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5" name="Верхний колонтитул 4"/>
          <p:cNvSpPr>
            <a:spLocks noGrp="1"/>
          </p:cNvSpPr>
          <p:nvPr>
            <p:ph type="hdr" sz="quarter" idx="10"/>
          </p:nvPr>
        </p:nvSpPr>
        <p:spPr/>
        <p:txBody>
          <a:bodyPr/>
          <a:lstStyle/>
          <a:p>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5" name="Верхний колонтитул 4"/>
          <p:cNvSpPr>
            <a:spLocks noGrp="1"/>
          </p:cNvSpPr>
          <p:nvPr>
            <p:ph type="hdr" sz="quarter" idx="10"/>
          </p:nvPr>
        </p:nvSpPr>
        <p:spPr/>
        <p:txBody>
          <a:bodyPr/>
          <a:lstStyle/>
          <a:p>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5" name="Верхний колонтитул 4"/>
          <p:cNvSpPr>
            <a:spLocks noGrp="1"/>
          </p:cNvSpPr>
          <p:nvPr>
            <p:ph type="hdr" sz="quarter" idx="10"/>
          </p:nvPr>
        </p:nvSpPr>
        <p:spPr/>
        <p:txBody>
          <a:bodyPr/>
          <a:lstStyle/>
          <a:p>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5" name="Верхний колонтитул 4"/>
          <p:cNvSpPr>
            <a:spLocks noGrp="1"/>
          </p:cNvSpPr>
          <p:nvPr>
            <p:ph type="hdr" sz="quarter" idx="10"/>
          </p:nvPr>
        </p:nvSpPr>
        <p:spPr/>
        <p:txBody>
          <a:bodyPr/>
          <a:lstStyle/>
          <a:p>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5" name="Верхний колонтитул 4"/>
          <p:cNvSpPr>
            <a:spLocks noGrp="1"/>
          </p:cNvSpPr>
          <p:nvPr>
            <p:ph type="hdr" sz="quarter" idx="10"/>
          </p:nvPr>
        </p:nvSpPr>
        <p:spPr/>
        <p:txBody>
          <a:bodyPr/>
          <a:lstStyle/>
          <a:p>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5" name="Верхний колонтитул 4"/>
          <p:cNvSpPr>
            <a:spLocks noGrp="1"/>
          </p:cNvSpPr>
          <p:nvPr>
            <p:ph type="hdr" sz="quarter" idx="10"/>
          </p:nvPr>
        </p:nvSpPr>
        <p:spPr/>
        <p:txBody>
          <a:bodyPr/>
          <a:lstStyle/>
          <a:p>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5" name="Верхний колонтитул 4"/>
          <p:cNvSpPr>
            <a:spLocks noGrp="1"/>
          </p:cNvSpPr>
          <p:nvPr>
            <p:ph type="hdr" sz="quarter" idx="10"/>
          </p:nvPr>
        </p:nvSpPr>
        <p:spPr/>
        <p:txBody>
          <a:bodyPr/>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r>
              <a:rPr lang="ru-RU"/>
              <a:t>30.12.2022</a:t>
            </a:r>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r>
              <a:rPr lang="ru-RU"/>
              <a:t>30.12.2022</a:t>
            </a:r>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r>
              <a:rPr lang="ru-RU"/>
              <a:t>30.12.2022</a:t>
            </a:r>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r>
              <a:rPr lang="ru-RU"/>
              <a:t>30.12.2022</a:t>
            </a:r>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r>
              <a:rPr lang="ru-RU"/>
              <a:t>30.12.2022</a:t>
            </a:r>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r>
              <a:rPr lang="ru-RU"/>
              <a:t>30.12.2022</a:t>
            </a:r>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r>
              <a:rPr lang="ru-RU"/>
              <a:t>30.12.2022</a:t>
            </a:r>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r>
              <a:rPr lang="ru-RU"/>
              <a:t>30.12.2022</a:t>
            </a:r>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r>
              <a:rPr lang="ru-RU"/>
              <a:t>30.12.2022</a:t>
            </a:r>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r>
              <a:rPr lang="ru-RU"/>
              <a:t>30.12.2022</a:t>
            </a:r>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r>
              <a:rPr lang="ru-RU"/>
              <a:t>30.12.2022</a:t>
            </a:r>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a:t>30.12.2022</a:t>
            </a: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одержимое 2"/>
          <p:cNvSpPr txBox="1">
            <a:spLocks/>
          </p:cNvSpPr>
          <p:nvPr/>
        </p:nvSpPr>
        <p:spPr>
          <a:xfrm>
            <a:off x="4283968" y="836712"/>
            <a:ext cx="4464496" cy="5472608"/>
          </a:xfrm>
          <a:prstGeom prst="rect">
            <a:avLst/>
          </a:prstGeom>
        </p:spPr>
        <p:txBody>
          <a:bodyPr vert="horz" lIns="91440" tIns="45720" rIns="91440" bIns="45720" rtlCol="0">
            <a:normAutofit/>
          </a:bodyPr>
          <a:lstStyle/>
          <a:p>
            <a:pPr marL="342900" lvl="0" indent="-342900">
              <a:spcBef>
                <a:spcPct val="20000"/>
              </a:spcBef>
            </a:pPr>
            <a:endParaRPr lang="ru-RU" sz="2400" dirty="0">
              <a:latin typeface="Times New Roman" pitchFamily="18" charset="0"/>
              <a:cs typeface="Times New Roman" pitchFamily="18" charset="0"/>
            </a:endParaRPr>
          </a:p>
          <a:p>
            <a:pPr marL="342900" lvl="0" indent="-342900" algn="ctr">
              <a:spcBef>
                <a:spcPct val="20000"/>
              </a:spcBef>
              <a:defRPr/>
            </a:pPr>
            <a:endParaRPr lang="ru-RU" sz="3200" dirty="0">
              <a:latin typeface="Corki" pitchFamily="2" charset="-52"/>
            </a:endParaRPr>
          </a:p>
          <a:p>
            <a:pPr marL="342900" lvl="0" indent="-342900" algn="ctr">
              <a:spcBef>
                <a:spcPct val="20000"/>
              </a:spcBef>
              <a:defRPr/>
            </a:pPr>
            <a:endParaRPr lang="ru-RU" sz="3200" dirty="0">
              <a:latin typeface="Corki" pitchFamily="2" charset="-52"/>
            </a:endParaRPr>
          </a:p>
          <a:p>
            <a:pPr marL="342900" lvl="0" indent="-342900" algn="ctr">
              <a:spcBef>
                <a:spcPct val="20000"/>
              </a:spcBef>
              <a:defRPr/>
            </a:pPr>
            <a:r>
              <a:rPr lang="ru-RU" sz="3200" dirty="0">
                <a:latin typeface="Corki" pitchFamily="2" charset="-52"/>
              </a:rPr>
              <a:t>             </a:t>
            </a:r>
          </a:p>
        </p:txBody>
      </p:sp>
      <p:sp>
        <p:nvSpPr>
          <p:cNvPr id="14" name="Заголовок 1"/>
          <p:cNvSpPr txBox="1">
            <a:spLocks/>
          </p:cNvSpPr>
          <p:nvPr/>
        </p:nvSpPr>
        <p:spPr>
          <a:xfrm>
            <a:off x="395536" y="6237312"/>
            <a:ext cx="8229600" cy="46429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2400" b="0" i="0" u="none" strike="noStrike" kern="1200" cap="none" spc="0" normalizeH="0" baseline="0" noProof="0" dirty="0">
              <a:ln>
                <a:noFill/>
              </a:ln>
              <a:solidFill>
                <a:srgbClr val="F05A28"/>
              </a:solidFill>
              <a:effectLst/>
              <a:uLnTx/>
              <a:uFillTx/>
              <a:latin typeface="Corki" pitchFamily="2" charset="-52"/>
              <a:ea typeface="+mj-ea"/>
              <a:cs typeface="+mj-cs"/>
            </a:endParaRPr>
          </a:p>
        </p:txBody>
      </p:sp>
      <p:sp>
        <p:nvSpPr>
          <p:cNvPr id="11" name="TextBox 10"/>
          <p:cNvSpPr txBox="1"/>
          <p:nvPr/>
        </p:nvSpPr>
        <p:spPr>
          <a:xfrm>
            <a:off x="1643042" y="1714488"/>
            <a:ext cx="6215106" cy="1200329"/>
          </a:xfrm>
          <a:prstGeom prst="rect">
            <a:avLst/>
          </a:prstGeom>
          <a:noFill/>
        </p:spPr>
        <p:txBody>
          <a:bodyPr wrap="square" rtlCol="0">
            <a:spAutoFit/>
          </a:bodyPr>
          <a:lstStyle/>
          <a:p>
            <a:pPr algn="just"/>
            <a:r>
              <a:rPr lang="ru-RU" sz="3600" dirty="0" smtClean="0">
                <a:solidFill>
                  <a:srgbClr val="0082C8"/>
                </a:solidFill>
                <a:latin typeface="Times New Roman" pitchFamily="18" charset="0"/>
                <a:cs typeface="Times New Roman" pitchFamily="18" charset="0"/>
              </a:rPr>
              <a:t>«Позитивная профилактика </a:t>
            </a:r>
          </a:p>
          <a:p>
            <a:pPr algn="just"/>
            <a:r>
              <a:rPr lang="ru-RU" sz="3600" dirty="0" smtClean="0">
                <a:solidFill>
                  <a:srgbClr val="0082C8"/>
                </a:solidFill>
                <a:latin typeface="Times New Roman" pitchFamily="18" charset="0"/>
                <a:cs typeface="Times New Roman" pitchFamily="18" charset="0"/>
              </a:rPr>
              <a:t>   в воспитательной работе»</a:t>
            </a:r>
            <a:endParaRPr lang="ru-RU" sz="3600" dirty="0">
              <a:solidFill>
                <a:srgbClr val="0082C8"/>
              </a:solidFill>
              <a:latin typeface="Times New Roman" pitchFamily="18" charset="0"/>
              <a:cs typeface="Times New Roman" pitchFamily="18" charset="0"/>
            </a:endParaRPr>
          </a:p>
        </p:txBody>
      </p:sp>
      <p:pic>
        <p:nvPicPr>
          <p:cNvPr id="1026" name="Picture 2" descr="C:\Users\user\Desktop\ПОЗИТИВН. ПРОФ-КА\ЖУРНАЛ САНАТОРИК и К\ПОЗИТИВН. ПРОФ-КА\3MfzjKu5cOM.jpg"/>
          <p:cNvPicPr>
            <a:picLocks noChangeAspect="1" noChangeArrowheads="1"/>
          </p:cNvPicPr>
          <p:nvPr/>
        </p:nvPicPr>
        <p:blipFill>
          <a:blip r:embed="rId3" cstate="screen"/>
          <a:srcRect/>
          <a:stretch>
            <a:fillRect/>
          </a:stretch>
        </p:blipFill>
        <p:spPr bwMode="auto">
          <a:xfrm>
            <a:off x="2071670" y="3071810"/>
            <a:ext cx="4786346" cy="1595449"/>
          </a:xfrm>
          <a:prstGeom prst="rect">
            <a:avLst/>
          </a:prstGeom>
          <a:noFill/>
        </p:spPr>
      </p:pic>
      <p:sp>
        <p:nvSpPr>
          <p:cNvPr id="12" name="Прямоугольник 11"/>
          <p:cNvSpPr/>
          <p:nvPr/>
        </p:nvSpPr>
        <p:spPr>
          <a:xfrm>
            <a:off x="1000100" y="214290"/>
            <a:ext cx="7072362" cy="646331"/>
          </a:xfrm>
          <a:prstGeom prst="rect">
            <a:avLst/>
          </a:prstGeom>
        </p:spPr>
        <p:txBody>
          <a:bodyPr wrap="square">
            <a:spAutoFit/>
          </a:bodyPr>
          <a:lstStyle/>
          <a:p>
            <a:pPr algn="ctr"/>
            <a:r>
              <a:rPr lang="ru-RU" dirty="0" smtClean="0">
                <a:latin typeface="Times New Roman" pitchFamily="18" charset="0"/>
                <a:cs typeface="Times New Roman" pitchFamily="18" charset="0"/>
              </a:rPr>
              <a:t>Муниципальное бюджетное общеобразовательное учреждение «Средняя школа №34»</a:t>
            </a:r>
            <a:endParaRPr lang="ru-RU" dirty="0">
              <a:latin typeface="Times New Roman" pitchFamily="18" charset="0"/>
              <a:cs typeface="Times New Roman" pitchFamily="18" charset="0"/>
            </a:endParaRPr>
          </a:p>
        </p:txBody>
      </p:sp>
      <p:sp>
        <p:nvSpPr>
          <p:cNvPr id="18" name="TextBox 17"/>
          <p:cNvSpPr txBox="1"/>
          <p:nvPr/>
        </p:nvSpPr>
        <p:spPr>
          <a:xfrm>
            <a:off x="6000760" y="5214950"/>
            <a:ext cx="2928958" cy="923330"/>
          </a:xfrm>
          <a:prstGeom prst="rect">
            <a:avLst/>
          </a:prstGeom>
          <a:noFill/>
        </p:spPr>
        <p:txBody>
          <a:bodyPr wrap="square" rtlCol="0">
            <a:spAutoFit/>
          </a:bodyPr>
          <a:lstStyle/>
          <a:p>
            <a:r>
              <a:rPr lang="ru-RU" dirty="0" smtClean="0">
                <a:latin typeface="Times New Roman" pitchFamily="18" charset="0"/>
                <a:cs typeface="Times New Roman" pitchFamily="18" charset="0"/>
              </a:rPr>
              <a:t>Выполнила: заместитель директора по ВР </a:t>
            </a:r>
            <a:r>
              <a:rPr lang="ru-RU" dirty="0" err="1" smtClean="0">
                <a:latin typeface="Times New Roman" pitchFamily="18" charset="0"/>
                <a:cs typeface="Times New Roman" pitchFamily="18" charset="0"/>
              </a:rPr>
              <a:t>Хисамутдинова</a:t>
            </a:r>
            <a:r>
              <a:rPr lang="ru-RU" dirty="0" smtClean="0">
                <a:latin typeface="Times New Roman" pitchFamily="18" charset="0"/>
                <a:cs typeface="Times New Roman" pitchFamily="18" charset="0"/>
              </a:rPr>
              <a:t> Ф.Р.</a:t>
            </a:r>
          </a:p>
        </p:txBody>
      </p:sp>
      <p:sp>
        <p:nvSpPr>
          <p:cNvPr id="20" name="TextBox 19"/>
          <p:cNvSpPr txBox="1"/>
          <p:nvPr/>
        </p:nvSpPr>
        <p:spPr>
          <a:xfrm>
            <a:off x="3643306" y="6286520"/>
            <a:ext cx="1357322" cy="369332"/>
          </a:xfrm>
          <a:prstGeom prst="rect">
            <a:avLst/>
          </a:prstGeom>
          <a:noFill/>
        </p:spPr>
        <p:txBody>
          <a:bodyPr wrap="square" rtlCol="0">
            <a:spAutoFit/>
          </a:bodyPr>
          <a:lstStyle/>
          <a:p>
            <a:r>
              <a:rPr lang="ru-RU" dirty="0" smtClean="0">
                <a:latin typeface="Times New Roman" pitchFamily="18" charset="0"/>
                <a:cs typeface="Times New Roman" pitchFamily="18" charset="0"/>
              </a:rPr>
              <a:t>2024 г.</a:t>
            </a:r>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Заголовок 1"/>
          <p:cNvSpPr txBox="1">
            <a:spLocks/>
          </p:cNvSpPr>
          <p:nvPr/>
        </p:nvSpPr>
        <p:spPr>
          <a:xfrm>
            <a:off x="395536" y="6286520"/>
            <a:ext cx="1033192" cy="41508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2400" b="0" i="0" u="none" strike="noStrike" kern="1200" cap="none" spc="0" normalizeH="0" baseline="0" noProof="0" dirty="0">
              <a:ln>
                <a:noFill/>
              </a:ln>
              <a:solidFill>
                <a:srgbClr val="F05A28"/>
              </a:solidFill>
              <a:effectLst/>
              <a:uLnTx/>
              <a:uFillTx/>
              <a:latin typeface="Corki" pitchFamily="2" charset="-52"/>
              <a:ea typeface="+mj-ea"/>
              <a:cs typeface="+mj-cs"/>
            </a:endParaRPr>
          </a:p>
        </p:txBody>
      </p:sp>
      <p:sp>
        <p:nvSpPr>
          <p:cNvPr id="20" name="Скругленный прямоугольник 19"/>
          <p:cNvSpPr/>
          <p:nvPr/>
        </p:nvSpPr>
        <p:spPr>
          <a:xfrm>
            <a:off x="4716016" y="980728"/>
            <a:ext cx="4104456" cy="51845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dirty="0">
              <a:solidFill>
                <a:schemeClr val="tx1"/>
              </a:solidFill>
              <a:latin typeface="Corki" pitchFamily="2" charset="-52"/>
              <a:cs typeface="Times New Roman" pitchFamily="18" charset="0"/>
            </a:endParaRPr>
          </a:p>
        </p:txBody>
      </p:sp>
      <p:sp>
        <p:nvSpPr>
          <p:cNvPr id="24" name="TextBox 23"/>
          <p:cNvSpPr txBox="1"/>
          <p:nvPr/>
        </p:nvSpPr>
        <p:spPr>
          <a:xfrm>
            <a:off x="3428992" y="214290"/>
            <a:ext cx="3786214" cy="461665"/>
          </a:xfrm>
          <a:prstGeom prst="rect">
            <a:avLst/>
          </a:prstGeom>
          <a:noFill/>
        </p:spPr>
        <p:txBody>
          <a:bodyPr wrap="square" rtlCol="0">
            <a:spAutoFit/>
          </a:bodyPr>
          <a:lstStyle/>
          <a:p>
            <a:r>
              <a:rPr lang="ru-RU" sz="2400" dirty="0" smtClean="0">
                <a:latin typeface="Times New Roman" pitchFamily="18" charset="0"/>
                <a:cs typeface="Times New Roman" pitchFamily="18" charset="0"/>
              </a:rPr>
              <a:t>Сдача ГТО</a:t>
            </a:r>
            <a:endParaRPr lang="ru-RU" sz="2400" dirty="0">
              <a:latin typeface="Times New Roman" pitchFamily="18" charset="0"/>
              <a:cs typeface="Times New Roman" pitchFamily="18" charset="0"/>
            </a:endParaRPr>
          </a:p>
        </p:txBody>
      </p:sp>
      <p:pic>
        <p:nvPicPr>
          <p:cNvPr id="2050" name="Picture 2" descr="https://sun9-46.userapi.com/impg/Lqc5DQZCDbEBVVt9s6RsPwCtnJO2raxRv4lYzg/O0GCdpWD5YA.jpg?size=1600x1200&amp;quality=95&amp;sign=e78efca42c2472dd6bfe3f8e2e04ca93&amp;type=alb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944" y="914453"/>
            <a:ext cx="3791316" cy="28434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un9-79.userapi.com/impg/vhw5ZuESeG4pWa_P1619D5GLqtCQbLQZjCZ4OA/kyRJVE5D8vA.jpg?size=871x1800&amp;quality=95&amp;sign=07c544bf1921fe297a0ff241bafb9421&amp;type=alb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3318" y="980728"/>
            <a:ext cx="2694382" cy="55681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un9-16.userapi.com/impg/Q-XbEKZ9tGmzXg9K2IXz5wd4uZGNCs1FlObEkA/jNN75jGPSqI.jpg?size=2560x1920&amp;quality=95&amp;sign=7363ad73a95f53779d8e6faf68b9edaf&amp;type=alb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3843177"/>
            <a:ext cx="3771684" cy="2828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одержимое 2"/>
          <p:cNvSpPr txBox="1">
            <a:spLocks/>
          </p:cNvSpPr>
          <p:nvPr/>
        </p:nvSpPr>
        <p:spPr>
          <a:xfrm>
            <a:off x="284558" y="1196752"/>
            <a:ext cx="3946137" cy="2033415"/>
          </a:xfrm>
          <a:prstGeom prst="rect">
            <a:avLst/>
          </a:prstGeom>
        </p:spPr>
        <p:txBody>
          <a:bodyPr vert="horz" lIns="91440" tIns="45720" rIns="91440" bIns="45720" rtlCol="0">
            <a:normAutofit/>
          </a:bodyPr>
          <a:lstStyle/>
          <a:p>
            <a:pPr marL="342900" lvl="0" indent="-342900" algn="ctr">
              <a:spcBef>
                <a:spcPct val="20000"/>
              </a:spcBef>
            </a:pPr>
            <a:r>
              <a:rPr lang="ru-RU" sz="3200" dirty="0">
                <a:latin typeface="Corki" pitchFamily="2" charset="-52"/>
                <a:cs typeface="Times New Roman" pitchFamily="18" charset="0"/>
              </a:rPr>
              <a:t>  </a:t>
            </a:r>
            <a:endParaRPr lang="ru-RU" dirty="0">
              <a:solidFill>
                <a:schemeClr val="accent1"/>
              </a:solidFill>
              <a:latin typeface="Corki" pitchFamily="2" charset="-52"/>
            </a:endParaRPr>
          </a:p>
        </p:txBody>
      </p:sp>
      <p:sp>
        <p:nvSpPr>
          <p:cNvPr id="14" name="Заголовок 1"/>
          <p:cNvSpPr txBox="1">
            <a:spLocks/>
          </p:cNvSpPr>
          <p:nvPr/>
        </p:nvSpPr>
        <p:spPr>
          <a:xfrm>
            <a:off x="395536" y="6286520"/>
            <a:ext cx="1033192" cy="41508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2400" b="0" i="0" u="none" strike="noStrike" kern="1200" cap="none" spc="0" normalizeH="0" baseline="0" noProof="0" dirty="0">
              <a:ln>
                <a:noFill/>
              </a:ln>
              <a:solidFill>
                <a:srgbClr val="F05A28"/>
              </a:solidFill>
              <a:effectLst/>
              <a:uLnTx/>
              <a:uFillTx/>
              <a:latin typeface="Corki" pitchFamily="2" charset="-52"/>
              <a:ea typeface="+mj-ea"/>
              <a:cs typeface="+mj-cs"/>
            </a:endParaRPr>
          </a:p>
        </p:txBody>
      </p:sp>
      <p:sp>
        <p:nvSpPr>
          <p:cNvPr id="12" name="TextBox 11"/>
          <p:cNvSpPr txBox="1"/>
          <p:nvPr/>
        </p:nvSpPr>
        <p:spPr>
          <a:xfrm>
            <a:off x="1187624" y="278546"/>
            <a:ext cx="6984776" cy="461665"/>
          </a:xfrm>
          <a:prstGeom prst="rect">
            <a:avLst/>
          </a:prstGeom>
          <a:noFill/>
        </p:spPr>
        <p:txBody>
          <a:bodyPr wrap="square" rtlCol="0">
            <a:spAutoFit/>
          </a:bodyPr>
          <a:lstStyle/>
          <a:p>
            <a:r>
              <a:rPr lang="ru-RU" sz="2400" dirty="0" smtClean="0">
                <a:latin typeface="Times New Roman" pitchFamily="18" charset="0"/>
                <a:cs typeface="Times New Roman" pitchFamily="18" charset="0"/>
              </a:rPr>
              <a:t>Мероприятия в рамках проекта «Движение первых»</a:t>
            </a:r>
            <a:endParaRPr lang="ru-RU" sz="2400" dirty="0">
              <a:latin typeface="Times New Roman" pitchFamily="18" charset="0"/>
              <a:cs typeface="Times New Roman" pitchFamily="18" charset="0"/>
            </a:endParaRPr>
          </a:p>
        </p:txBody>
      </p:sp>
      <p:pic>
        <p:nvPicPr>
          <p:cNvPr id="9218" name="Picture 2" descr="https://sun9-16.userapi.com/s/v1/ig2/pXzPeiFQ_FLYWqjVzb3E4PulyfGpoi4lD-F2IyRMqDCEidhN2NUAPIkNKTXtxYCuLgydGS5Cp20BhXLTBqLxzQqb.jpg?quality=95&amp;as=32x24,48x36,72x54,108x81,160x120,240x180,360x270,480x360,540x405,640x480,720x540,1080x810,1280x960,1440x1080,2560x1920&amp;from=bu&amp;u=ka09_-B8eC7-5YrgYi6Pf8TMxGQYYih0EXgtSEm38-g&amp;cs=807x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87" y="982495"/>
            <a:ext cx="2697030" cy="20227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5758" y="3090710"/>
            <a:ext cx="5038330" cy="369332"/>
          </a:xfrm>
          <a:prstGeom prst="rect">
            <a:avLst/>
          </a:prstGeom>
          <a:noFill/>
        </p:spPr>
        <p:txBody>
          <a:bodyPr wrap="square" rtlCol="0">
            <a:spAutoFit/>
          </a:bodyPr>
          <a:lstStyle/>
          <a:p>
            <a:r>
              <a:rPr lang="ru-RU" dirty="0" smtClean="0">
                <a:latin typeface="Times New Roman" pitchFamily="18" charset="0"/>
                <a:cs typeface="Times New Roman" pitchFamily="18" charset="0"/>
              </a:rPr>
              <a:t>Посещение форумов, мероприятий</a:t>
            </a:r>
            <a:endParaRPr lang="ru-RU" dirty="0">
              <a:latin typeface="Times New Roman" pitchFamily="18" charset="0"/>
              <a:cs typeface="Times New Roman" pitchFamily="18" charset="0"/>
            </a:endParaRPr>
          </a:p>
        </p:txBody>
      </p:sp>
      <p:pic>
        <p:nvPicPr>
          <p:cNvPr id="9220" name="Picture 4" descr="https://sun9-20.userapi.com/s/v1/ig2/ttyuJLLQRBXMn7SvyLove3TBb15Rnx7liwthGPrm-AkXrwphRQyRuD4nHsHoQ58M8j4_z_WvAzTf9oMUsBRtBA68.jpg?quality=96&amp;as=32x24,48x36,72x54,108x81,160x120,240x180,360x270,480x360,540x405,640x480,720x540,1080x810,1280x960,1440x1080,1600x1200&amp;from=bu&amp;u=nx-i21kZksBp8xbG1skRPMrXvv_UYAKksAC_Gs5ygEk&amp;cs=807x6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1" y="3566689"/>
            <a:ext cx="2688233" cy="20161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13181" y="5765367"/>
            <a:ext cx="2446042" cy="923330"/>
          </a:xfrm>
          <a:prstGeom prst="rect">
            <a:avLst/>
          </a:prstGeom>
          <a:noFill/>
        </p:spPr>
        <p:txBody>
          <a:bodyPr wrap="square" rtlCol="0">
            <a:spAutoFit/>
          </a:bodyPr>
          <a:lstStyle/>
          <a:p>
            <a:r>
              <a:rPr lang="ru-RU" dirty="0" smtClean="0">
                <a:latin typeface="Times New Roman" pitchFamily="18" charset="0"/>
                <a:cs typeface="Times New Roman" pitchFamily="18" charset="0"/>
              </a:rPr>
              <a:t>Работа в рамках проекта «Обучение служением. Первые»</a:t>
            </a:r>
            <a:endParaRPr lang="ru-RU" dirty="0">
              <a:latin typeface="Times New Roman" pitchFamily="18" charset="0"/>
              <a:cs typeface="Times New Roman" pitchFamily="18" charset="0"/>
            </a:endParaRPr>
          </a:p>
        </p:txBody>
      </p:sp>
      <p:pic>
        <p:nvPicPr>
          <p:cNvPr id="9222" name="Picture 6" descr="https://sun9-22.userapi.com/s/v1/ig2/qIhqP-B_df4ZpxhAN0r71hMWuCATDo7VOQKPTA2F42xhDKEhzx_LeEj2TCUxEE57uSGJ3VXAMWl3Xj_Q6I9Z-WDa.jpg?quality=95&amp;as=32x30,48x45,72x67,108x101,160x149,240x224,360x336,480x448,540x504,640x598,720x672,1080x1009,1280x1195,1440x1345,2560x2391&amp;from=bu&amp;u=LOYGoVsV6mLDaJcZUWVanAcDnFfjK0muntd3JobBGqc&amp;cs=807x7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4509" y="878895"/>
            <a:ext cx="2339752" cy="2185935"/>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sun9-42.userapi.com/s/v1/ig2/wQ9zJt1w4Pg8pkjCC_pwbjhdxB62WnZxHPFY96GgobsooSK7Q95Yc32HzQKfuaJS-xMsaGpH3dOTV-tENOYdrQgO.jpg?quality=95&amp;as=32x24,48x36,72x54,108x81,160x120,240x180,360x270,480x360,540x405,640x480,720x540,1080x810,1280x960,1440x1080,1600x1200&amp;from=bu&amp;u=NZAM2sAIt7E3bgwA4LMGtt4c8yUaEHWPhj4OEEoSRNE&amp;cs=604x45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4054" y="897478"/>
            <a:ext cx="1911414" cy="196984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590470" y="3045501"/>
            <a:ext cx="3479434" cy="369332"/>
          </a:xfrm>
          <a:prstGeom prst="rect">
            <a:avLst/>
          </a:prstGeom>
          <a:noFill/>
        </p:spPr>
        <p:txBody>
          <a:bodyPr wrap="square" rtlCol="0">
            <a:spAutoFit/>
          </a:bodyPr>
          <a:lstStyle/>
          <a:p>
            <a:r>
              <a:rPr lang="ru-RU" dirty="0" smtClean="0">
                <a:latin typeface="Times New Roman" pitchFamily="18" charset="0"/>
                <a:cs typeface="Times New Roman" pitchFamily="18" charset="0"/>
              </a:rPr>
              <a:t>Посвящение в «Орлята России»</a:t>
            </a:r>
            <a:endParaRPr lang="ru-RU" dirty="0">
              <a:latin typeface="Times New Roman" pitchFamily="18" charset="0"/>
              <a:cs typeface="Times New Roman" pitchFamily="18" charset="0"/>
            </a:endParaRPr>
          </a:p>
        </p:txBody>
      </p:sp>
      <p:pic>
        <p:nvPicPr>
          <p:cNvPr id="9226" name="Picture 10" descr="https://sun9-61.userapi.com/s/v1/ig2/ievGzOyuMI767hbR9d6DvyaQWMmHaUzTE0hCT3CZVnpHdpvvjELrYzB2K-lcXTCOjEZO_LaLlm4827ndEHmv7Kyj.jpg?quality=95&amp;as=32x43,48x64,72x96,108x144,160x213,240x320,360x480,480x640,540x720,640x853,720x960,1080x1440,1200x1600&amp;from=bu&amp;u=OyLFkHiQDq_e_pDtJ6Wo98SR2P0KFne38-vsUq-QRtU&amp;cs=453x6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5598" y="777665"/>
            <a:ext cx="1605989" cy="2141319"/>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ttps://sun9-74.userapi.com/s/v1/ig2/GedhMy2_Df8a63THDZX_QeXL_IaMzWlFlMgnoCYP8C4ovxTHnmN3WzWqC61wHwC_98GtQKDBP8HD43PsvL_l571h.jpg?quality=96&amp;as=32x24,48x36,72x54,108x81,160x120,240x180,360x270,480x360,540x405,640x480,720x540,1080x810,1280x960&amp;from=bu&amp;u=2Wdik2M1aS1g-1zoV0jxf6IJSES9iXFgoRReux-FKZg&amp;cs=604x45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4473" y="3686708"/>
            <a:ext cx="3685714" cy="276428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455598" y="4053188"/>
            <a:ext cx="1688402" cy="2031325"/>
          </a:xfrm>
          <a:prstGeom prst="rect">
            <a:avLst/>
          </a:prstGeom>
          <a:noFill/>
        </p:spPr>
        <p:txBody>
          <a:bodyPr wrap="square" rtlCol="0">
            <a:spAutoFit/>
          </a:bodyPr>
          <a:lstStyle/>
          <a:p>
            <a:r>
              <a:rPr lang="ru-RU" dirty="0" smtClean="0">
                <a:latin typeface="Times New Roman" pitchFamily="18" charset="0"/>
                <a:cs typeface="Times New Roman" pitchFamily="18" charset="0"/>
              </a:rPr>
              <a:t>Торжественное открытие Первичного отделения «Движение первых» в школе</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Заголовок 1"/>
          <p:cNvSpPr txBox="1">
            <a:spLocks/>
          </p:cNvSpPr>
          <p:nvPr/>
        </p:nvSpPr>
        <p:spPr>
          <a:xfrm>
            <a:off x="395536" y="6286520"/>
            <a:ext cx="1033192" cy="41508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2400" b="0" i="0" u="none" strike="noStrike" kern="1200" cap="none" spc="0" normalizeH="0" baseline="0" noProof="0" dirty="0">
              <a:ln>
                <a:noFill/>
              </a:ln>
              <a:solidFill>
                <a:srgbClr val="F05A28"/>
              </a:solidFill>
              <a:effectLst/>
              <a:uLnTx/>
              <a:uFillTx/>
              <a:latin typeface="Corki" pitchFamily="2" charset="-52"/>
              <a:ea typeface="+mj-ea"/>
              <a:cs typeface="+mj-cs"/>
            </a:endParaRPr>
          </a:p>
        </p:txBody>
      </p:sp>
      <p:sp>
        <p:nvSpPr>
          <p:cNvPr id="20" name="Скругленный прямоугольник 19"/>
          <p:cNvSpPr/>
          <p:nvPr/>
        </p:nvSpPr>
        <p:spPr>
          <a:xfrm>
            <a:off x="4716016" y="980728"/>
            <a:ext cx="4104456" cy="51845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dirty="0">
              <a:solidFill>
                <a:schemeClr val="tx1"/>
              </a:solidFill>
              <a:latin typeface="Corki" pitchFamily="2" charset="-52"/>
              <a:cs typeface="Times New Roman" pitchFamily="18" charset="0"/>
            </a:endParaRPr>
          </a:p>
        </p:txBody>
      </p:sp>
      <p:sp>
        <p:nvSpPr>
          <p:cNvPr id="11" name="Прямоугольник 10"/>
          <p:cNvSpPr/>
          <p:nvPr/>
        </p:nvSpPr>
        <p:spPr>
          <a:xfrm>
            <a:off x="3286116" y="285728"/>
            <a:ext cx="3593676" cy="369332"/>
          </a:xfrm>
          <a:prstGeom prst="rect">
            <a:avLst/>
          </a:prstGeom>
        </p:spPr>
        <p:txBody>
          <a:bodyPr wrap="none">
            <a:spAutoFit/>
          </a:bodyPr>
          <a:lstStyle/>
          <a:p>
            <a:r>
              <a:rPr lang="ru-RU" b="1" dirty="0" smtClean="0">
                <a:solidFill>
                  <a:schemeClr val="accent6">
                    <a:lumMod val="75000"/>
                  </a:schemeClr>
                </a:solidFill>
                <a:latin typeface="Times New Roman" pitchFamily="18" charset="0"/>
                <a:cs typeface="Times New Roman" pitchFamily="18" charset="0"/>
              </a:rPr>
              <a:t>ИНТЕЛЛЕКТУАЛЬНЫЕ ИГРЫ</a:t>
            </a:r>
            <a:endParaRPr lang="ru-RU" b="1" dirty="0">
              <a:solidFill>
                <a:schemeClr val="accent6">
                  <a:lumMod val="75000"/>
                </a:schemeClr>
              </a:solidFill>
              <a:latin typeface="Times New Roman" pitchFamily="18" charset="0"/>
              <a:cs typeface="Times New Roman" pitchFamily="18" charset="0"/>
            </a:endParaRPr>
          </a:p>
        </p:txBody>
      </p:sp>
      <p:sp>
        <p:nvSpPr>
          <p:cNvPr id="16" name="TextBox 15"/>
          <p:cNvSpPr txBox="1"/>
          <p:nvPr/>
        </p:nvSpPr>
        <p:spPr>
          <a:xfrm>
            <a:off x="714348" y="3143248"/>
            <a:ext cx="2286016" cy="369332"/>
          </a:xfrm>
          <a:prstGeom prst="rect">
            <a:avLst/>
          </a:prstGeom>
          <a:noFill/>
        </p:spPr>
        <p:txBody>
          <a:bodyPr wrap="square" rtlCol="0">
            <a:spAutoFit/>
          </a:bodyPr>
          <a:lstStyle/>
          <a:p>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Что?Где?Когда</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
        <p:nvSpPr>
          <p:cNvPr id="17" name="TextBox 16"/>
          <p:cNvSpPr txBox="1"/>
          <p:nvPr/>
        </p:nvSpPr>
        <p:spPr>
          <a:xfrm>
            <a:off x="6572264" y="3143248"/>
            <a:ext cx="1714512" cy="646331"/>
          </a:xfrm>
          <a:prstGeom prst="rect">
            <a:avLst/>
          </a:prstGeom>
          <a:noFill/>
        </p:spPr>
        <p:txBody>
          <a:bodyPr wrap="square" rtlCol="0">
            <a:spAutoFit/>
          </a:bodyPr>
          <a:lstStyle/>
          <a:p>
            <a:r>
              <a:rPr lang="ru-RU" dirty="0" smtClean="0">
                <a:latin typeface="Times New Roman" pitchFamily="18" charset="0"/>
                <a:cs typeface="Times New Roman" pitchFamily="18" charset="0"/>
              </a:rPr>
              <a:t>Шахматные турниры</a:t>
            </a:r>
            <a:endParaRPr lang="ru-RU" dirty="0">
              <a:latin typeface="Times New Roman" pitchFamily="18" charset="0"/>
              <a:cs typeface="Times New Roman" pitchFamily="18" charset="0"/>
            </a:endParaRPr>
          </a:p>
        </p:txBody>
      </p:sp>
      <p:sp>
        <p:nvSpPr>
          <p:cNvPr id="18" name="TextBox 17"/>
          <p:cNvSpPr txBox="1"/>
          <p:nvPr/>
        </p:nvSpPr>
        <p:spPr>
          <a:xfrm>
            <a:off x="964381" y="5980638"/>
            <a:ext cx="2500330" cy="369332"/>
          </a:xfrm>
          <a:prstGeom prst="rect">
            <a:avLst/>
          </a:prstGeom>
          <a:noFill/>
        </p:spPr>
        <p:txBody>
          <a:bodyPr wrap="square" rtlCol="0">
            <a:spAutoFit/>
          </a:bodyPr>
          <a:lstStyle/>
          <a:p>
            <a:r>
              <a:rPr lang="ru-RU" dirty="0" smtClean="0">
                <a:latin typeface="Times New Roman" pitchFamily="18" charset="0"/>
                <a:cs typeface="Times New Roman" pitchFamily="18" charset="0"/>
              </a:rPr>
              <a:t>«Своя игра»</a:t>
            </a:r>
            <a:endParaRPr lang="ru-RU" dirty="0">
              <a:latin typeface="Times New Roman" pitchFamily="18" charset="0"/>
              <a:cs typeface="Times New Roman" pitchFamily="18" charset="0"/>
            </a:endParaRPr>
          </a:p>
        </p:txBody>
      </p:sp>
      <p:pic>
        <p:nvPicPr>
          <p:cNvPr id="2" name="Picture 2" descr="https://sun9-19.userapi.com/s/v1/ig2/4jmuMGHV1_xfiP9MwHZidMoajV44Ep14vASY60w-sQjzneDsgoZqdVOAYqNcD50nyZ_laQoBodpGo8E3hYqLo_yZ.jpg?quality=96&amp;as=32x24,48x36,72x54,108x81,160x120,240x180,360x270,480x360,540x405,640x480,720x540,1080x810,1280x960,1440x1080,1600x1200&amp;from=bu&amp;u=JOGKPxLCUDG1BKIirPNdBLvknIx7pe7QMZZbrYVwkZ0&amp;cs=807x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75" y="3679062"/>
            <a:ext cx="2793041" cy="209478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sun9-66.userapi.com/s/v1/ig2/rht2iQ61xbgmOozKiGjJoIIXCNZGeWi5eIwChPz1mnFc9X89HpQYl1EKXJ0sXRqLN9ZXSub0xDGp7EDTBP5fbcQW.jpg?quality=95&amp;as=32x24,48x36,72x54,108x81,160x120,240x180,360x270,480x360,540x405,640x480,720x540,1080x810,1280x960&amp;from=bu&amp;u=PcyEKJ0O9_cgyaUqcGdsqIUumxgUG0s9smBV_BxPvOg&amp;cs=604x4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4144" y="807136"/>
            <a:ext cx="2919247" cy="21894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ttps://sun9-21.userapi.com/s/v1/ig2/AbJgFvVF_xi0c7aeAoyeEkV5nUPqvz084sH2MLp7qz2LvQs9F5_N1jwikcgRzFwCK3f4FRCJrHQZ-sXpyatzT9bR.jpg?quality=95&amp;as=32x24,48x36,72x54,108x81,160x120,240x180,360x270,480x360,540x405,640x480,720x540,1080x810,1280x960,1440x1080,1600x1200&amp;from=bu&amp;u=oXwXveI-zmx-EasL9ZPYcomc8V10hRTKJhlnL-TswOc&amp;cs=604x4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6063" y="3822747"/>
            <a:ext cx="3292845" cy="2469634"/>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s://sun9-80.userapi.com/s/v1/ig2/3_3Vn4LlhvNO3TaQHMxSZzuezMn-H7lRd5E6IrmZXS7D8FiA-QV2wYRGBbbsQJcm9tfrj_Zjcm9Db5DEilloVKXA.jpg?quality=95&amp;as=32x43,48x64,72x96,108x144,160x213,240x320,360x480,480x640,540x720,640x853,720x960,1080x1440,1200x1600&amp;from=bu&amp;u=yGonwh2mcgk53mkEyGmIMdXDJE9SDFIdr6uFj7ZwTGw&amp;cs=453x6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057" y="616013"/>
            <a:ext cx="1832995" cy="2443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одержимое 2"/>
          <p:cNvSpPr txBox="1">
            <a:spLocks/>
          </p:cNvSpPr>
          <p:nvPr/>
        </p:nvSpPr>
        <p:spPr>
          <a:xfrm>
            <a:off x="284558" y="1196752"/>
            <a:ext cx="3946137" cy="2033415"/>
          </a:xfrm>
          <a:prstGeom prst="rect">
            <a:avLst/>
          </a:prstGeom>
        </p:spPr>
        <p:txBody>
          <a:bodyPr vert="horz" lIns="91440" tIns="45720" rIns="91440" bIns="45720" rtlCol="0">
            <a:normAutofit/>
          </a:bodyPr>
          <a:lstStyle/>
          <a:p>
            <a:pPr marL="342900" lvl="0" indent="-342900" algn="ctr">
              <a:spcBef>
                <a:spcPct val="20000"/>
              </a:spcBef>
            </a:pPr>
            <a:r>
              <a:rPr lang="ru-RU" sz="3200" dirty="0">
                <a:latin typeface="Corki" pitchFamily="2" charset="-52"/>
                <a:cs typeface="Times New Roman" pitchFamily="18" charset="0"/>
              </a:rPr>
              <a:t>  </a:t>
            </a:r>
            <a:endParaRPr lang="ru-RU" dirty="0">
              <a:solidFill>
                <a:schemeClr val="accent1"/>
              </a:solidFill>
              <a:latin typeface="Corki" pitchFamily="2" charset="-52"/>
            </a:endParaRPr>
          </a:p>
        </p:txBody>
      </p:sp>
      <p:sp>
        <p:nvSpPr>
          <p:cNvPr id="20" name="Скругленный прямоугольник 19"/>
          <p:cNvSpPr/>
          <p:nvPr/>
        </p:nvSpPr>
        <p:spPr>
          <a:xfrm>
            <a:off x="4716016" y="980728"/>
            <a:ext cx="4104456" cy="51845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dirty="0">
              <a:solidFill>
                <a:schemeClr val="tx1"/>
              </a:solidFill>
              <a:latin typeface="Corki" pitchFamily="2" charset="-52"/>
              <a:cs typeface="Times New Roman" pitchFamily="18" charset="0"/>
            </a:endParaRPr>
          </a:p>
        </p:txBody>
      </p:sp>
      <p:sp>
        <p:nvSpPr>
          <p:cNvPr id="21" name="TextBox 20"/>
          <p:cNvSpPr txBox="1"/>
          <p:nvPr/>
        </p:nvSpPr>
        <p:spPr>
          <a:xfrm>
            <a:off x="2071670" y="428604"/>
            <a:ext cx="5643602" cy="646331"/>
          </a:xfrm>
          <a:prstGeom prst="rect">
            <a:avLst/>
          </a:prstGeom>
          <a:noFill/>
        </p:spPr>
        <p:txBody>
          <a:bodyPr wrap="square" rtlCol="0">
            <a:spAutoFit/>
          </a:bodyPr>
          <a:lstStyle/>
          <a:p>
            <a:r>
              <a:rPr lang="ru-RU" b="1" dirty="0" smtClean="0">
                <a:solidFill>
                  <a:srgbClr val="C00000"/>
                </a:solidFill>
                <a:latin typeface="Times New Roman" pitchFamily="18" charset="0"/>
                <a:cs typeface="Times New Roman" pitchFamily="18" charset="0"/>
              </a:rPr>
              <a:t>Еженедельные тематические линейки поднятия флага Российской Федерации</a:t>
            </a:r>
            <a:endParaRPr lang="ru-RU" b="1" dirty="0">
              <a:solidFill>
                <a:srgbClr val="C00000"/>
              </a:solidFill>
              <a:latin typeface="Times New Roman" pitchFamily="18" charset="0"/>
              <a:cs typeface="Times New Roman" pitchFamily="18" charset="0"/>
            </a:endParaRPr>
          </a:p>
        </p:txBody>
      </p:sp>
      <p:pic>
        <p:nvPicPr>
          <p:cNvPr id="7170" name="Picture 2" descr="https://sun9-3.userapi.com/s/v1/ig2/B4D8EMty02fKwAOj0cbr27AsZgio7rs4x2PS728fGpt5oUxhpYrDnQ8P5pe7lknM8Xz48nmaTRdJHSDbShdP8k9R.jpg?quality=96&amp;as=32x24,48x36,72x54,108x81,160x120,240x180,360x270,480x360,540x405,640x480,720x540,1080x810,1280x960,1440x1080,1600x1200&amp;from=bu&amp;u=A_DZ4KcHpYd_wRBst4s-bl2qtWCxnLAxQjAF-DD6Vm4&amp;cs=807x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40768"/>
            <a:ext cx="3561126" cy="267084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sun9-59.userapi.com/s/v1/ig2/Ok0TS2Lqzbxau4OYlMnohJyPZpnE2zLyCyW0_IB4fH69eM7D9xmCLPhjZqVnqqiJUbTbLO__glfrjhJJ5tRna44t.jpg?quality=95&amp;as=32x24,48x36,72x54,108x81,160x120,240x180,360x270,480x360,540x405,640x480,720x540,1080x810,1280x960,1440x1080,2560x1920&amp;from=bu&amp;u=uPy2cGazbSVVlhGwF9wZWJjoBRiJU_qGFHzZdW_3amM&amp;cs=604x4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6797" y="1156945"/>
            <a:ext cx="4156488" cy="311736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sun9-70.userapi.com/s/v1/ig2/CDbD7Wsl9f0m2i0vF_h6ttZLs90nGNc5A2SK3hOk9FwqzgA4E3ooIjHKAbqrEk8AMu23sg8CBerZLO-ecJQqRwte.jpg?quality=96&amp;as=32x43,48x64,72x96,108x144,160x213,240x320,360x480,480x640,540x720,640x853,720x960,1080x1440,1200x1600&amp;from=bu&amp;u=4jJo-42OLuz-x7GTee3ebINYdW2DuD5tKAfDW5fy0FM&amp;cs=605x8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645" y="4074239"/>
            <a:ext cx="1988091" cy="264975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sun9-77.userapi.com/s/v1/ig2/ajdm2wrwy_jPAt916z61jfraDDZVyT5XbrazPqbwTjZt9HONiIU8liFKPLk_MyngGC654hj6fKryKl5E6fVXvzz0.jpg?quality=95&amp;as=32x32,48x48,72x72,108x108,160x160,240x240,360x360,480x480,540x540,640x640,720x720,1080x1080,1280x1280,1440x1440,2560x2560&amp;from=bu&amp;u=yAl4jw8jsFAJH0z21sd6kcwQi2t4RtgHx284pGgn4HA&amp;cs=604x6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7885" y="3691538"/>
            <a:ext cx="3048273" cy="304827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sun9-54.userapi.com/s/v1/ig2/W8cK23dfVuLZb_zhgb61OcqspYCxWNlt1SACCQOnjWeTps2HJtaw6PqAoz-m9ZmB1Gl-qMxZCkEM-iJ4XwcP7U40.jpg?quality=95&amp;as=32x43,48x64,72x96,108x144,160x213,240x320,360x480,480x640,540x720,640x853,720x960,1080x1440,1200x1600&amp;from=bu&amp;u=e5ruOipzZHEE599HKlJgiK2giqfiyygHf-pWBpcB3r8&amp;cs=453x6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8184" y="3691538"/>
            <a:ext cx="2288483" cy="3051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AE0FBFB1-0F54-4834-9060-20E37687257D}" type="slidenum">
              <a:rPr lang="ru-RU" smtClean="0"/>
              <a:pPr/>
              <a:t>14</a:t>
            </a:fld>
            <a:endParaRPr lang="ru-RU" dirty="0"/>
          </a:p>
        </p:txBody>
      </p:sp>
      <p:sp>
        <p:nvSpPr>
          <p:cNvPr id="13" name="Содержимое 2"/>
          <p:cNvSpPr txBox="1">
            <a:spLocks/>
          </p:cNvSpPr>
          <p:nvPr/>
        </p:nvSpPr>
        <p:spPr>
          <a:xfrm>
            <a:off x="284558" y="1196752"/>
            <a:ext cx="3946137" cy="2033415"/>
          </a:xfrm>
          <a:prstGeom prst="rect">
            <a:avLst/>
          </a:prstGeom>
        </p:spPr>
        <p:txBody>
          <a:bodyPr vert="horz" lIns="91440" tIns="45720" rIns="91440" bIns="45720" rtlCol="0">
            <a:normAutofit/>
          </a:bodyPr>
          <a:lstStyle/>
          <a:p>
            <a:pPr marL="342900" lvl="0" indent="-342900" algn="ctr">
              <a:spcBef>
                <a:spcPct val="20000"/>
              </a:spcBef>
            </a:pPr>
            <a:r>
              <a:rPr lang="ru-RU" sz="3200" dirty="0">
                <a:latin typeface="Corki" pitchFamily="2" charset="-52"/>
                <a:cs typeface="Times New Roman" pitchFamily="18" charset="0"/>
              </a:rPr>
              <a:t>  </a:t>
            </a:r>
            <a:endParaRPr lang="ru-RU" dirty="0">
              <a:solidFill>
                <a:schemeClr val="accent1"/>
              </a:solidFill>
              <a:latin typeface="Corki" pitchFamily="2" charset="-52"/>
            </a:endParaRPr>
          </a:p>
        </p:txBody>
      </p:sp>
      <p:sp>
        <p:nvSpPr>
          <p:cNvPr id="14" name="Заголовок 1"/>
          <p:cNvSpPr txBox="1">
            <a:spLocks/>
          </p:cNvSpPr>
          <p:nvPr/>
        </p:nvSpPr>
        <p:spPr>
          <a:xfrm>
            <a:off x="395536" y="6286520"/>
            <a:ext cx="1033192" cy="41508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2400" b="0" i="0" u="none" strike="noStrike" kern="1200" cap="none" spc="0" normalizeH="0" baseline="0" noProof="0" dirty="0">
              <a:ln>
                <a:noFill/>
              </a:ln>
              <a:solidFill>
                <a:srgbClr val="F05A28"/>
              </a:solidFill>
              <a:effectLst/>
              <a:uLnTx/>
              <a:uFillTx/>
              <a:latin typeface="Corki" pitchFamily="2" charset="-52"/>
              <a:ea typeface="+mj-ea"/>
              <a:cs typeface="+mj-cs"/>
            </a:endParaRPr>
          </a:p>
        </p:txBody>
      </p:sp>
      <p:sp>
        <p:nvSpPr>
          <p:cNvPr id="20" name="Скругленный прямоугольник 19"/>
          <p:cNvSpPr/>
          <p:nvPr/>
        </p:nvSpPr>
        <p:spPr>
          <a:xfrm>
            <a:off x="4716016" y="980728"/>
            <a:ext cx="4104456" cy="51845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dirty="0">
              <a:solidFill>
                <a:schemeClr val="tx1"/>
              </a:solidFill>
              <a:latin typeface="Corki" pitchFamily="2" charset="-52"/>
              <a:cs typeface="Times New Roman" pitchFamily="18" charset="0"/>
            </a:endParaRPr>
          </a:p>
        </p:txBody>
      </p:sp>
      <p:sp>
        <p:nvSpPr>
          <p:cNvPr id="18" name="Прямоугольник 17"/>
          <p:cNvSpPr/>
          <p:nvPr/>
        </p:nvSpPr>
        <p:spPr>
          <a:xfrm>
            <a:off x="3000364" y="285728"/>
            <a:ext cx="3217291" cy="369332"/>
          </a:xfrm>
          <a:prstGeom prst="rect">
            <a:avLst/>
          </a:prstGeom>
        </p:spPr>
        <p:txBody>
          <a:bodyPr wrap="none">
            <a:spAutoFit/>
          </a:bodyPr>
          <a:lstStyle/>
          <a:p>
            <a:r>
              <a:rPr lang="ru-RU" b="1" dirty="0" smtClean="0">
                <a:solidFill>
                  <a:srgbClr val="C00000"/>
                </a:solidFill>
                <a:latin typeface="Times New Roman" pitchFamily="18" charset="0"/>
                <a:cs typeface="Times New Roman" pitchFamily="18" charset="0"/>
              </a:rPr>
              <a:t>ДЕНЬ САМОУПРАВЛЕНИЯ</a:t>
            </a:r>
            <a:endParaRPr lang="ru-RU" b="1" dirty="0">
              <a:solidFill>
                <a:srgbClr val="C00000"/>
              </a:solidFill>
              <a:latin typeface="Times New Roman" pitchFamily="18" charset="0"/>
              <a:cs typeface="Times New Roman" pitchFamily="18" charset="0"/>
            </a:endParaRPr>
          </a:p>
        </p:txBody>
      </p:sp>
      <p:pic>
        <p:nvPicPr>
          <p:cNvPr id="6148" name="Picture 4" descr="https://sun9-31.userapi.com/s/v1/ig2/y1BKX2xuuEYoDft75Gc_MX6VuThEz44rCU2r3YvF5ME2cYtiIqCidgUq5S3qvFT5XPjodH5t0n3iCRW8eJKpYMax.jpg?quality=96&amp;as=32x24,48x36,72x54,108x81,160x120,240x180,360x270,480x360,540x405,640x480,720x540,1080x810,1280x960&amp;from=bu&amp;u=TBoXDvjE4q1JEJmCrzDB7ybwzY6soiyAFXYlbGDQKHk&amp;cs=604x4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789682"/>
            <a:ext cx="4427579" cy="332068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sun9-54.userapi.com/s/v1/ig2/p81103O2uUVL-_EpKtGjIEqvRQbqrUC7imSfLIRZagbabG2hx3xuoqsAj2Z12_GKZjAnkeMDYxlzhpOesYPRtYYV.jpg?quality=95&amp;as=32x18,48x27,72x40,108x61,160x90,240x135,360x202,480x270,540x304,640x360,720x405,1080x607,1280x720,1440x810,2560x1440&amp;from=bu&amp;u=COs-UWlSkALaD-mlDMdCMS7sJNMENzA9R78hjbxzEK0&amp;cs=807x4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438" y="4244989"/>
            <a:ext cx="4260669" cy="2394654"/>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s://sun9-57.userapi.com/s/v1/ig2/c1CWYnrdqIyHDTsYYGcj5-t2uOOCKaaHJuUmTcyTu2m5HtWawRi4ghQn4_GWMn2jk9ts4_lzNeJgj93OIFvY_NW_.jpg?quality=95&amp;as=32x24,48x36,72x54,108x81,160x120,240x180,360x270,480x360,540x405,640x480,720x540,1080x810,1280x960&amp;from=bu&amp;u=L-yq47uh4MAs3_vfCtfThn7O-3ou-yqNMb74F7leiKc&amp;cs=807x6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467" y="1009778"/>
            <a:ext cx="3567705" cy="2675779"/>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sun9-35.userapi.com/s/v1/ig2/mQCp3AfFsVUTPWWwAvVYMOApeK8s8ZpbWfH8-AtjLXTWzYAzH2q0b7h4ysJpBYBIVccFV2Fq0nCFUtE92TmkWV12.jpg?quality=95&amp;as=32x24,48x36,72x54,108x81,160x120,240x180,360x270,480x360,540x405,640x480,720x540,1080x810,1280x960,1440x1080,1600x1200&amp;from=bu&amp;u=wmhe2DqYa0x8GW_TX7cR8Q2a6MJHtA3sK_q-itMcBqg&amp;cs=807x6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558" y="4110367"/>
            <a:ext cx="3348265" cy="2511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sun9-67.userapi.com/s/v1/ig2/nbbk3SmnEPhWiZGvDY_TlIC5IFRaoidXWU1D9DydzB2pydDh2uJUHzAWfXsDmZTpQh4hoypDb65iGf5qzT7g3aqd.jpg?quality=96&amp;as=32x43,48x64,72x96,108x144,160x213,240x320,360x480,480x640,540x720,640x853,720x960,960x1280&amp;from=bu&amp;u=vPnyfeillMCO0DpxQWEhFCqS6PV75_92sQxyxOBymqk&amp;cs=453x6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1552" y="1831617"/>
            <a:ext cx="2378285" cy="31710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AE0FBFB1-0F54-4834-9060-20E37687257D}" type="slidenum">
              <a:rPr lang="ru-RU" smtClean="0"/>
              <a:pPr/>
              <a:t>15</a:t>
            </a:fld>
            <a:endParaRPr lang="ru-RU" dirty="0"/>
          </a:p>
        </p:txBody>
      </p:sp>
      <p:sp>
        <p:nvSpPr>
          <p:cNvPr id="13" name="Содержимое 2"/>
          <p:cNvSpPr txBox="1">
            <a:spLocks/>
          </p:cNvSpPr>
          <p:nvPr/>
        </p:nvSpPr>
        <p:spPr>
          <a:xfrm>
            <a:off x="284558" y="1196752"/>
            <a:ext cx="3946137" cy="2033415"/>
          </a:xfrm>
          <a:prstGeom prst="rect">
            <a:avLst/>
          </a:prstGeom>
        </p:spPr>
        <p:txBody>
          <a:bodyPr vert="horz" lIns="91440" tIns="45720" rIns="91440" bIns="45720" rtlCol="0">
            <a:normAutofit/>
          </a:bodyPr>
          <a:lstStyle/>
          <a:p>
            <a:pPr marL="342900" lvl="0" indent="-342900" algn="ctr">
              <a:spcBef>
                <a:spcPct val="20000"/>
              </a:spcBef>
            </a:pPr>
            <a:r>
              <a:rPr lang="ru-RU" sz="3200" dirty="0">
                <a:latin typeface="Corki" pitchFamily="2" charset="-52"/>
                <a:cs typeface="Times New Roman" pitchFamily="18" charset="0"/>
              </a:rPr>
              <a:t>  </a:t>
            </a:r>
            <a:endParaRPr lang="ru-RU" dirty="0">
              <a:solidFill>
                <a:schemeClr val="accent1"/>
              </a:solidFill>
              <a:latin typeface="Corki" pitchFamily="2" charset="-52"/>
            </a:endParaRPr>
          </a:p>
        </p:txBody>
      </p:sp>
      <p:sp>
        <p:nvSpPr>
          <p:cNvPr id="20" name="Скругленный прямоугольник 19"/>
          <p:cNvSpPr/>
          <p:nvPr/>
        </p:nvSpPr>
        <p:spPr>
          <a:xfrm>
            <a:off x="4716016" y="980728"/>
            <a:ext cx="4104456" cy="51845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dirty="0">
              <a:solidFill>
                <a:schemeClr val="tx1"/>
              </a:solidFill>
              <a:latin typeface="Corki" pitchFamily="2" charset="-52"/>
              <a:cs typeface="Times New Roman" pitchFamily="18" charset="0"/>
            </a:endParaRPr>
          </a:p>
        </p:txBody>
      </p:sp>
      <p:sp>
        <p:nvSpPr>
          <p:cNvPr id="8" name="Прямоугольник 7"/>
          <p:cNvSpPr/>
          <p:nvPr/>
        </p:nvSpPr>
        <p:spPr>
          <a:xfrm>
            <a:off x="428596" y="1285860"/>
            <a:ext cx="8358246" cy="3000821"/>
          </a:xfrm>
          <a:prstGeom prst="rect">
            <a:avLst/>
          </a:prstGeom>
        </p:spPr>
        <p:txBody>
          <a:bodyPr wrap="square">
            <a:spAutoFit/>
          </a:bodyPr>
          <a:lstStyle/>
          <a:p>
            <a:pPr algn="just">
              <a:lnSpc>
                <a:spcPct val="150000"/>
              </a:lnSpc>
            </a:pPr>
            <a:endParaRPr lang="ru-RU" dirty="0" smtClean="0">
              <a:latin typeface="Corki" pitchFamily="50" charset="-52"/>
            </a:endParaRPr>
          </a:p>
          <a:p>
            <a:pPr algn="just">
              <a:lnSpc>
                <a:spcPct val="150000"/>
              </a:lnSpc>
            </a:pPr>
            <a:endParaRPr lang="ru-RU" dirty="0" smtClean="0">
              <a:latin typeface="Corki" pitchFamily="50" charset="-52"/>
            </a:endParaRPr>
          </a:p>
          <a:p>
            <a:pPr algn="just">
              <a:lnSpc>
                <a:spcPct val="150000"/>
              </a:lnSpc>
            </a:pPr>
            <a:endParaRPr lang="ru-RU" dirty="0" smtClean="0">
              <a:latin typeface="Corki" pitchFamily="50" charset="-52"/>
            </a:endParaRPr>
          </a:p>
          <a:p>
            <a:pPr algn="just">
              <a:lnSpc>
                <a:spcPct val="150000"/>
              </a:lnSpc>
            </a:pPr>
            <a:endParaRPr lang="ru-RU" dirty="0" smtClean="0">
              <a:latin typeface="Corki" pitchFamily="50" charset="-52"/>
            </a:endParaRPr>
          </a:p>
          <a:p>
            <a:pPr algn="just">
              <a:lnSpc>
                <a:spcPct val="150000"/>
              </a:lnSpc>
            </a:pPr>
            <a:endParaRPr lang="ru-RU" dirty="0" smtClean="0"/>
          </a:p>
          <a:p>
            <a:pPr algn="just"/>
            <a:endParaRPr lang="ru-RU" dirty="0" smtClean="0"/>
          </a:p>
          <a:p>
            <a:pPr algn="just"/>
            <a:endParaRPr lang="ru-RU" dirty="0" smtClean="0"/>
          </a:p>
          <a:p>
            <a:pPr algn="just"/>
            <a:endParaRPr lang="ru-RU" dirty="0" smtClean="0"/>
          </a:p>
        </p:txBody>
      </p:sp>
      <p:sp>
        <p:nvSpPr>
          <p:cNvPr id="18" name="TextBox 17"/>
          <p:cNvSpPr txBox="1"/>
          <p:nvPr/>
        </p:nvSpPr>
        <p:spPr>
          <a:xfrm>
            <a:off x="428596" y="357166"/>
            <a:ext cx="8286808" cy="369332"/>
          </a:xfrm>
          <a:prstGeom prst="rect">
            <a:avLst/>
          </a:prstGeom>
          <a:noFill/>
        </p:spPr>
        <p:txBody>
          <a:bodyPr wrap="square" rtlCol="0">
            <a:spAutoFit/>
          </a:bodyPr>
          <a:lstStyle/>
          <a:p>
            <a:r>
              <a:rPr lang="ru-RU" b="1" dirty="0" smtClean="0">
                <a:solidFill>
                  <a:srgbClr val="C00000"/>
                </a:solidFill>
                <a:latin typeface="Times New Roman" pitchFamily="18" charset="0"/>
                <a:cs typeface="Times New Roman" pitchFamily="18" charset="0"/>
              </a:rPr>
              <a:t>УЧАСТИЕ В ШКОЛЬНЫХ ПРОЕКТАХ . ПУБЛИЧНЫЕ ВЫСТУПЛЕНИЯ</a:t>
            </a:r>
            <a:endParaRPr lang="ru-RU" b="1" dirty="0">
              <a:solidFill>
                <a:srgbClr val="C00000"/>
              </a:solidFill>
              <a:latin typeface="Times New Roman" pitchFamily="18" charset="0"/>
              <a:cs typeface="Times New Roman" pitchFamily="18" charset="0"/>
            </a:endParaRPr>
          </a:p>
        </p:txBody>
      </p:sp>
      <p:pic>
        <p:nvPicPr>
          <p:cNvPr id="5122" name="Picture 2" descr="https://sun9-77.userapi.com/s/v1/ig2/j91WAB-F-GKcWWn1owfuAHFa_k5DP5nLpJGkEoiUtcpuwz46EZa3s7TGKtWXHHeiI2T3uwAJCydGoBrMZsBUkqVl.jpg?quality=95&amp;as=32x24,48x36,72x54,108x81,160x120,240x180,360x270,480x360,540x405,640x480,720x540,1024x768&amp;from=bu&amp;u=B5xhvuR0cEyXVG4rp1ZIzHbGIuQrme4YVKR8kylmVoI&amp;cs=604x4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967" y="944168"/>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sun9-5.userapi.com/s/v1/ig2/UmKUt2l2RF1igBvWEmjNvlnm58jxDw2l4g7omq-rlZDoG6NXIKxUoBqaSuvFjsHA8HYfhulQxQzj4gggYNU8hc-w.jpg?quality=95&amp;as=32x24,48x36,72x54,108x81,160x120,240x180,360x270,480x360,540x405,640x480,720x540,1080x810,1280x960,1440x1080,1600x1200&amp;from=bu&amp;u=EOZJUGOhC39aRY5WXOyUVEENt6JZXVf3ds3LfFc7C8E&amp;cs=604x4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2078" y="944168"/>
            <a:ext cx="3134722" cy="235104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sun9-29.userapi.com/s/v1/ig2/95pD1c9E2C2whg7u_aaBnPO6WnjD2KKiB_-O4BB-1u1l_LPe3HR5J-hTZdkv8HqWTQzDyX4XtN4KHAwaNFP8dnJt.jpg?quality=95&amp;as=32x21,48x32,72x48,108x72,160x106,240x159,360x238,480x318,540x358,640x424,720x477,1080x715,1280x848,1440x954,2560x1696&amp;from=bu&amp;u=pvona1R3NPjUJmiiki4nibSIR29BAJ8xxmJ1YNPgAdM&amp;cs=604x4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558" y="3789529"/>
            <a:ext cx="3478046" cy="230420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sun9-49.userapi.com/s/v1/ig2/roly4OQiI54U9TBYIwdLdjVJNRGxnQJZKB07xh5-c7gIDgM3xu1hK_wI64kkM7y40wifuOd--eCXDxekWJc1OlPP.jpg?quality=95&amp;as=32x17,48x25,72x38,108x56,160x83,240x125,360x188,480x250,540x282,640x334,720x375,861x449&amp;from=bu&amp;u=Xny6p9h4awE1srnyoWfJKLIet_JMg88xIH0yXkppEIw&amp;cs=604x3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8636" y="3789529"/>
            <a:ext cx="4112596" cy="214626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s://i.mycdn.me/getVideoPreview?id=3426607893012&amp;idx=2&amp;type=39&amp;tkn=or_3OZ0vlSV-_2id3ajPxMKmUm4&amp;fn=vid_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9065" y="2456189"/>
            <a:ext cx="3322823" cy="1869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AE0FBFB1-0F54-4834-9060-20E37687257D}" type="slidenum">
              <a:rPr lang="ru-RU" smtClean="0"/>
              <a:pPr/>
              <a:t>16</a:t>
            </a:fld>
            <a:endParaRPr lang="ru-RU" dirty="0"/>
          </a:p>
        </p:txBody>
      </p:sp>
      <p:sp>
        <p:nvSpPr>
          <p:cNvPr id="13" name="Содержимое 2"/>
          <p:cNvSpPr txBox="1">
            <a:spLocks/>
          </p:cNvSpPr>
          <p:nvPr/>
        </p:nvSpPr>
        <p:spPr>
          <a:xfrm>
            <a:off x="500034" y="1214422"/>
            <a:ext cx="3946137" cy="2033415"/>
          </a:xfrm>
          <a:prstGeom prst="rect">
            <a:avLst/>
          </a:prstGeom>
        </p:spPr>
        <p:txBody>
          <a:bodyPr vert="horz" lIns="91440" tIns="45720" rIns="91440" bIns="45720" rtlCol="0">
            <a:normAutofit/>
          </a:bodyPr>
          <a:lstStyle/>
          <a:p>
            <a:pPr marL="342900" lvl="0" indent="-342900" algn="ctr">
              <a:spcBef>
                <a:spcPct val="20000"/>
              </a:spcBef>
            </a:pPr>
            <a:r>
              <a:rPr lang="ru-RU" sz="3200" dirty="0">
                <a:latin typeface="Corki" pitchFamily="2" charset="-52"/>
                <a:cs typeface="Times New Roman" pitchFamily="18" charset="0"/>
              </a:rPr>
              <a:t>  </a:t>
            </a:r>
            <a:endParaRPr lang="ru-RU" dirty="0">
              <a:solidFill>
                <a:schemeClr val="accent1"/>
              </a:solidFill>
              <a:latin typeface="Corki" pitchFamily="2" charset="-52"/>
            </a:endParaRPr>
          </a:p>
        </p:txBody>
      </p:sp>
      <p:sp>
        <p:nvSpPr>
          <p:cNvPr id="14" name="Заголовок 1"/>
          <p:cNvSpPr txBox="1">
            <a:spLocks/>
          </p:cNvSpPr>
          <p:nvPr/>
        </p:nvSpPr>
        <p:spPr>
          <a:xfrm>
            <a:off x="395536" y="6286520"/>
            <a:ext cx="1033192" cy="41508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2400" b="0" i="0" u="none" strike="noStrike" kern="1200" cap="none" spc="0" normalizeH="0" baseline="0" noProof="0" dirty="0">
              <a:ln>
                <a:noFill/>
              </a:ln>
              <a:solidFill>
                <a:srgbClr val="F05A28"/>
              </a:solidFill>
              <a:effectLst/>
              <a:uLnTx/>
              <a:uFillTx/>
              <a:latin typeface="Corki" pitchFamily="2" charset="-52"/>
              <a:ea typeface="+mj-ea"/>
              <a:cs typeface="+mj-cs"/>
            </a:endParaRPr>
          </a:p>
        </p:txBody>
      </p:sp>
      <p:sp>
        <p:nvSpPr>
          <p:cNvPr id="20" name="Скругленный прямоугольник 19"/>
          <p:cNvSpPr/>
          <p:nvPr/>
        </p:nvSpPr>
        <p:spPr>
          <a:xfrm>
            <a:off x="5039544" y="928670"/>
            <a:ext cx="4104456" cy="51845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dirty="0">
              <a:solidFill>
                <a:schemeClr val="tx1"/>
              </a:solidFill>
              <a:latin typeface="Corki" pitchFamily="2" charset="-52"/>
              <a:cs typeface="Times New Roman" pitchFamily="18" charset="0"/>
            </a:endParaRPr>
          </a:p>
        </p:txBody>
      </p:sp>
      <p:sp>
        <p:nvSpPr>
          <p:cNvPr id="11" name="TextBox 10"/>
          <p:cNvSpPr txBox="1"/>
          <p:nvPr/>
        </p:nvSpPr>
        <p:spPr>
          <a:xfrm>
            <a:off x="785786" y="642918"/>
            <a:ext cx="7643866" cy="369332"/>
          </a:xfrm>
          <a:prstGeom prst="rect">
            <a:avLst/>
          </a:prstGeom>
          <a:noFill/>
        </p:spPr>
        <p:txBody>
          <a:bodyPr wrap="square" rtlCol="0">
            <a:spAutoFit/>
          </a:bodyPr>
          <a:lstStyle/>
          <a:p>
            <a:pPr algn="ctr"/>
            <a:r>
              <a:rPr lang="ru-RU" b="1" dirty="0" smtClean="0">
                <a:solidFill>
                  <a:srgbClr val="C00000"/>
                </a:solidFill>
                <a:latin typeface="Times New Roman" pitchFamily="18" charset="0"/>
                <a:cs typeface="Times New Roman" pitchFamily="18" charset="0"/>
              </a:rPr>
              <a:t>ПРОФИЛАКТИЧЕСКИЕ И ПРОСВЕТИТЕЛЬСКИЕ БЕСЕДЫ О ЗОЖ</a:t>
            </a:r>
            <a:endParaRPr lang="ru-RU" b="1" dirty="0">
              <a:solidFill>
                <a:srgbClr val="C00000"/>
              </a:solidFill>
              <a:latin typeface="Times New Roman" pitchFamily="18" charset="0"/>
              <a:cs typeface="Times New Roman" pitchFamily="18" charset="0"/>
            </a:endParaRPr>
          </a:p>
        </p:txBody>
      </p:sp>
      <p:pic>
        <p:nvPicPr>
          <p:cNvPr id="4098" name="Picture 2" descr="https://sun9-66.userapi.com/s/v1/ig2/S5Pxmss4jiwWysyUApFoj5QYQRu5NwhFN9xVqc5uyQWjvZxrpW-cwD5xf3GxCmM-SUP9iS8Dodqd0LgXwd8ftRTw.jpg?quality=95&amp;as=32x43,48x64,72x96,108x144,160x213,240x320,360x480,480x640,540x720,640x853,720x960,1080x1440,1200x1600&amp;from=bu&amp;u=_kQR1SUwkS65zjV5N9R3T_jqtq1kRyhyGts4773CgV0&amp;cs=605x8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34" y="1293512"/>
            <a:ext cx="2780353" cy="37056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sun9-8.userapi.com/s/v1/ig2/pAxjKahDsBO6kFxr5WVCCOTUcifHEjisVa-uke7GM6rLzP__sUL3a0hQ4aaSWI45bjFHs52oOdcn-wqtFnOaOjP8.jpg?quality=95&amp;as=32x43,48x64,72x96,108x144,160x213,240x320,360x480,480x640,540x720,640x853,720x960,1080x1440,1200x1600&amp;from=bu&amp;u=MfQClKOSK-H0qUGZJdZg3AgrM1W03rLrKsOJG791s_E&amp;cs=605x8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506" y="1312781"/>
            <a:ext cx="2767934" cy="368913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sun9-30.userapi.com/s/v1/ig2/tjzG09Q2pzya6tWIL444Y1CTGg7slcQIGj_c3JZZPZBs2-0hUHSGuJ1nQsZBuFuwd8V7TjG9m9PVHXc3qL6kl_Hx.jpg?quality=96&amp;as=32x24,48x36,72x54,108x81,160x120,240x180,360x270,480x360,540x405,640x480,720x540,1080x810,1280x960&amp;from=bu&amp;u=M2ba8HhNN4dSzTLa4o2fHcn0oDh-ib2EIg2wgew-PIU&amp;cs=604x4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7831" y="3609078"/>
            <a:ext cx="4079776" cy="30598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AE0FBFB1-0F54-4834-9060-20E37687257D}" type="slidenum">
              <a:rPr lang="ru-RU" smtClean="0"/>
              <a:pPr/>
              <a:t>17</a:t>
            </a:fld>
            <a:endParaRPr lang="ru-RU" dirty="0"/>
          </a:p>
        </p:txBody>
      </p:sp>
      <p:sp>
        <p:nvSpPr>
          <p:cNvPr id="13" name="Содержимое 2"/>
          <p:cNvSpPr txBox="1">
            <a:spLocks/>
          </p:cNvSpPr>
          <p:nvPr/>
        </p:nvSpPr>
        <p:spPr>
          <a:xfrm>
            <a:off x="284558" y="1196752"/>
            <a:ext cx="3946137" cy="2033415"/>
          </a:xfrm>
          <a:prstGeom prst="rect">
            <a:avLst/>
          </a:prstGeom>
        </p:spPr>
        <p:txBody>
          <a:bodyPr vert="horz" lIns="91440" tIns="45720" rIns="91440" bIns="45720" rtlCol="0">
            <a:normAutofit/>
          </a:bodyPr>
          <a:lstStyle/>
          <a:p>
            <a:pPr marL="342900" lvl="0" indent="-342900" algn="ctr">
              <a:spcBef>
                <a:spcPct val="20000"/>
              </a:spcBef>
            </a:pPr>
            <a:r>
              <a:rPr lang="ru-RU" sz="3200" dirty="0">
                <a:latin typeface="Corki" pitchFamily="2" charset="-52"/>
                <a:cs typeface="Times New Roman" pitchFamily="18" charset="0"/>
              </a:rPr>
              <a:t>  </a:t>
            </a:r>
            <a:endParaRPr lang="ru-RU" dirty="0">
              <a:solidFill>
                <a:schemeClr val="accent1"/>
              </a:solidFill>
              <a:latin typeface="Corki" pitchFamily="2" charset="-52"/>
            </a:endParaRPr>
          </a:p>
        </p:txBody>
      </p:sp>
      <p:sp>
        <p:nvSpPr>
          <p:cNvPr id="20" name="Скругленный прямоугольник 19"/>
          <p:cNvSpPr/>
          <p:nvPr/>
        </p:nvSpPr>
        <p:spPr>
          <a:xfrm>
            <a:off x="4716016" y="980728"/>
            <a:ext cx="4104456" cy="51845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dirty="0">
              <a:solidFill>
                <a:schemeClr val="tx1"/>
              </a:solidFill>
              <a:latin typeface="Corki" pitchFamily="2" charset="-52"/>
              <a:cs typeface="Times New Roman" pitchFamily="18" charset="0"/>
            </a:endParaRPr>
          </a:p>
        </p:txBody>
      </p:sp>
      <p:sp>
        <p:nvSpPr>
          <p:cNvPr id="16" name="TextBox 15"/>
          <p:cNvSpPr txBox="1"/>
          <p:nvPr/>
        </p:nvSpPr>
        <p:spPr>
          <a:xfrm>
            <a:off x="2714612" y="285728"/>
            <a:ext cx="4301562" cy="369332"/>
          </a:xfrm>
          <a:prstGeom prst="rect">
            <a:avLst/>
          </a:prstGeom>
          <a:noFill/>
        </p:spPr>
        <p:txBody>
          <a:bodyPr wrap="none" rtlCol="0">
            <a:spAutoFit/>
          </a:bodyPr>
          <a:lstStyle/>
          <a:p>
            <a:r>
              <a:rPr lang="ru-RU" b="1" dirty="0" smtClean="0">
                <a:solidFill>
                  <a:srgbClr val="C00000"/>
                </a:solidFill>
                <a:latin typeface="Times New Roman" pitchFamily="18" charset="0"/>
                <a:cs typeface="Times New Roman" pitchFamily="18" charset="0"/>
              </a:rPr>
              <a:t>УЧАСТИЕ В АКЦИЯХ «МЫ ЗА ЗОЖ»</a:t>
            </a:r>
            <a:endParaRPr lang="ru-RU" b="1" dirty="0">
              <a:solidFill>
                <a:srgbClr val="C00000"/>
              </a:solidFill>
              <a:latin typeface="Times New Roman" pitchFamily="18" charset="0"/>
              <a:cs typeface="Times New Roman" pitchFamily="18" charset="0"/>
            </a:endParaRPr>
          </a:p>
        </p:txBody>
      </p:sp>
      <p:sp>
        <p:nvSpPr>
          <p:cNvPr id="17" name="TextBox 16"/>
          <p:cNvSpPr txBox="1"/>
          <p:nvPr/>
        </p:nvSpPr>
        <p:spPr>
          <a:xfrm>
            <a:off x="687973" y="3314226"/>
            <a:ext cx="2143140" cy="369332"/>
          </a:xfrm>
          <a:prstGeom prst="rect">
            <a:avLst/>
          </a:prstGeom>
          <a:noFill/>
        </p:spPr>
        <p:txBody>
          <a:bodyPr wrap="square" rtlCol="0">
            <a:spAutoFit/>
          </a:bodyPr>
          <a:lstStyle/>
          <a:p>
            <a:r>
              <a:rPr lang="ru-RU" dirty="0" smtClean="0">
                <a:latin typeface="Times New Roman" pitchFamily="18" charset="0"/>
                <a:cs typeface="Times New Roman" pitchFamily="18" charset="0"/>
              </a:rPr>
              <a:t>Лыжные гонки</a:t>
            </a:r>
            <a:endParaRPr lang="ru-RU" dirty="0">
              <a:latin typeface="Times New Roman" pitchFamily="18" charset="0"/>
              <a:cs typeface="Times New Roman" pitchFamily="18" charset="0"/>
            </a:endParaRPr>
          </a:p>
        </p:txBody>
      </p:sp>
      <p:sp>
        <p:nvSpPr>
          <p:cNvPr id="18" name="TextBox 17"/>
          <p:cNvSpPr txBox="1"/>
          <p:nvPr/>
        </p:nvSpPr>
        <p:spPr>
          <a:xfrm>
            <a:off x="6215074" y="3357562"/>
            <a:ext cx="2143140" cy="646331"/>
          </a:xfrm>
          <a:prstGeom prst="rect">
            <a:avLst/>
          </a:prstGeom>
          <a:noFill/>
        </p:spPr>
        <p:txBody>
          <a:bodyPr wrap="square" rtlCol="0">
            <a:spAutoFit/>
          </a:bodyPr>
          <a:lstStyle/>
          <a:p>
            <a:pPr algn="ctr"/>
            <a:r>
              <a:rPr lang="ru-RU" dirty="0" smtClean="0">
                <a:latin typeface="Times New Roman" pitchFamily="18" charset="0"/>
                <a:cs typeface="Times New Roman" pitchFamily="18" charset="0"/>
              </a:rPr>
              <a:t>Легкоатлетический забег</a:t>
            </a:r>
            <a:endParaRPr lang="ru-RU" dirty="0">
              <a:latin typeface="Times New Roman" pitchFamily="18" charset="0"/>
              <a:cs typeface="Times New Roman" pitchFamily="18" charset="0"/>
            </a:endParaRPr>
          </a:p>
        </p:txBody>
      </p:sp>
      <p:sp>
        <p:nvSpPr>
          <p:cNvPr id="19" name="TextBox 18"/>
          <p:cNvSpPr txBox="1"/>
          <p:nvPr/>
        </p:nvSpPr>
        <p:spPr>
          <a:xfrm>
            <a:off x="2928926" y="5857892"/>
            <a:ext cx="2928958" cy="646331"/>
          </a:xfrm>
          <a:prstGeom prst="rect">
            <a:avLst/>
          </a:prstGeom>
          <a:noFill/>
        </p:spPr>
        <p:txBody>
          <a:bodyPr wrap="square" rtlCol="0">
            <a:spAutoFit/>
          </a:bodyPr>
          <a:lstStyle/>
          <a:p>
            <a:pPr algn="ctr"/>
            <a:r>
              <a:rPr lang="ru-RU" dirty="0" smtClean="0">
                <a:latin typeface="Times New Roman" pitchFamily="18" charset="0"/>
                <a:cs typeface="Times New Roman" pitchFamily="18" charset="0"/>
              </a:rPr>
              <a:t>Конкурс </a:t>
            </a:r>
            <a:r>
              <a:rPr lang="ru-RU" dirty="0" err="1" smtClean="0">
                <a:latin typeface="Times New Roman" pitchFamily="18" charset="0"/>
                <a:cs typeface="Times New Roman" pitchFamily="18" charset="0"/>
              </a:rPr>
              <a:t>агитплакатов</a:t>
            </a:r>
            <a:r>
              <a:rPr lang="ru-RU" dirty="0" smtClean="0">
                <a:latin typeface="Times New Roman" pitchFamily="18" charset="0"/>
                <a:cs typeface="Times New Roman" pitchFamily="18" charset="0"/>
              </a:rPr>
              <a:t> </a:t>
            </a:r>
          </a:p>
          <a:p>
            <a:pPr algn="ctr"/>
            <a:r>
              <a:rPr lang="ru-RU" dirty="0" smtClean="0">
                <a:latin typeface="Times New Roman" pitchFamily="18" charset="0"/>
                <a:cs typeface="Times New Roman" pitchFamily="18" charset="0"/>
              </a:rPr>
              <a:t>на тему ЗОЖ</a:t>
            </a:r>
            <a:endParaRPr lang="ru-RU" dirty="0">
              <a:latin typeface="Times New Roman" pitchFamily="18" charset="0"/>
              <a:cs typeface="Times New Roman" pitchFamily="18" charset="0"/>
            </a:endParaRPr>
          </a:p>
        </p:txBody>
      </p:sp>
      <p:pic>
        <p:nvPicPr>
          <p:cNvPr id="3074" name="Picture 2" descr="https://sun9-39.userapi.com/s/v1/ig1/DkH_clSlvKTjiCcokItF1dyjI0mSW3Jhg9-IRsCQlN4ogeVfXxeItp6KJ6PuBzfqNbniuXt9.jpg?quality=96&amp;as=32x43,48x64,72x96,108x144,160x213,240x320,360x480,480x640,540x720,640x853,720x960,1080x1440,1104x1472&amp;from=bu&amp;u=XvOF_nOHYaP-EO8P3wWd7XSlg8i_MUHFwlEKvoj6y8c&amp;cs=453x6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489" y="2383449"/>
            <a:ext cx="2605832" cy="34744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un9-61.userapi.com/s/v1/ig2/thljiGtwWp7iPgI9JDTc-Q1Rk5X9gLKSxGHr_LH23xLgHbj62dwaOj8V3Yy7QXuyvVpO-9yf4nhwi2vN0imqgJjU.jpg?quality=95&amp;as=32x24,48x36,72x54,108x81,160x120,240x180,360x270,480x360,540x405,640x480,720x540,1080x810,1280x960,1440x1080,1600x1200&amp;from=bu&amp;u=avsglVGQcyktnV3OfhVK0q4Vxg_lVY9xLDIJvRqDUks&amp;cs=807x6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714" y="1057417"/>
            <a:ext cx="2971859" cy="22007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sun9-6.userapi.com/s/v1/ig2/H1BXFpTmrlefZXPwU6J2OpMlk1jGAdC3JZ-lMaesBAcZywMQ9EpalOfX3KJH6jT2apapCohPihKBByxPZh_Bwv6l.jpg?quality=95&amp;as=32x24,48x36,72x54,108x81,160x120,240x180,360x270,480x360,540x405,640x480,720x540,1080x810,1280x960,1440x1080,1800x1350&amp;from=bu&amp;u=G2_VTwOhE97pgSGxHzoDHbYo_hxz6kz5g0pLICv31iQ&amp;cs=807x6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26" y="1062554"/>
            <a:ext cx="2823299" cy="21174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одержимое 2"/>
          <p:cNvSpPr txBox="1">
            <a:spLocks/>
          </p:cNvSpPr>
          <p:nvPr/>
        </p:nvSpPr>
        <p:spPr>
          <a:xfrm>
            <a:off x="284558" y="1196752"/>
            <a:ext cx="3946137" cy="2033415"/>
          </a:xfrm>
          <a:prstGeom prst="rect">
            <a:avLst/>
          </a:prstGeom>
        </p:spPr>
        <p:txBody>
          <a:bodyPr vert="horz" lIns="91440" tIns="45720" rIns="91440" bIns="45720" rtlCol="0">
            <a:normAutofit/>
          </a:bodyPr>
          <a:lstStyle/>
          <a:p>
            <a:pPr marL="342900" lvl="0" indent="-342900" algn="ctr">
              <a:spcBef>
                <a:spcPct val="20000"/>
              </a:spcBef>
            </a:pPr>
            <a:r>
              <a:rPr lang="ru-RU" sz="3200" dirty="0">
                <a:latin typeface="Corki" pitchFamily="2" charset="-52"/>
                <a:cs typeface="Times New Roman" pitchFamily="18" charset="0"/>
              </a:rPr>
              <a:t>  </a:t>
            </a:r>
            <a:endParaRPr lang="ru-RU" dirty="0">
              <a:solidFill>
                <a:schemeClr val="accent1"/>
              </a:solidFill>
              <a:latin typeface="Corki" pitchFamily="2" charset="-52"/>
            </a:endParaRPr>
          </a:p>
        </p:txBody>
      </p:sp>
      <p:sp>
        <p:nvSpPr>
          <p:cNvPr id="20" name="Скругленный прямоугольник 19"/>
          <p:cNvSpPr/>
          <p:nvPr/>
        </p:nvSpPr>
        <p:spPr>
          <a:xfrm>
            <a:off x="4716016" y="980728"/>
            <a:ext cx="4104456" cy="51845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dirty="0">
              <a:solidFill>
                <a:schemeClr val="tx1"/>
              </a:solidFill>
              <a:latin typeface="Corki" pitchFamily="2" charset="-52"/>
              <a:cs typeface="Times New Roman" pitchFamily="18" charset="0"/>
            </a:endParaRPr>
          </a:p>
        </p:txBody>
      </p:sp>
      <p:sp>
        <p:nvSpPr>
          <p:cNvPr id="2049" name="Rectangle 1"/>
          <p:cNvSpPr>
            <a:spLocks noChangeArrowheads="1"/>
          </p:cNvSpPr>
          <p:nvPr/>
        </p:nvSpPr>
        <p:spPr bwMode="auto">
          <a:xfrm>
            <a:off x="214282" y="214290"/>
            <a:ext cx="8501122" cy="37820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ru-RU" u="none" strike="noStrike" cap="none" normalizeH="0" baseline="0" dirty="0" smtClean="0">
                <a:ln>
                  <a:noFill/>
                </a:ln>
                <a:solidFill>
                  <a:srgbClr val="1A1A1A"/>
                </a:solidFill>
                <a:effectLst/>
                <a:latin typeface="Times New Roman" pitchFamily="18" charset="0"/>
                <a:ea typeface="Times New Roman" pitchFamily="18" charset="0"/>
                <a:cs typeface="Times New Roman" pitchFamily="18" charset="0"/>
              </a:rPr>
              <a:t>Культура «успешности и эффективности» во многом</a:t>
            </a:r>
            <a:r>
              <a:rPr lang="ru-RU" dirty="0" smtClean="0">
                <a:latin typeface="Times New Roman" pitchFamily="18" charset="0"/>
                <a:ea typeface="Times New Roman" pitchFamily="18" charset="0"/>
                <a:cs typeface="Times New Roman" pitchFamily="18" charset="0"/>
              </a:rPr>
              <a:t> </a:t>
            </a:r>
            <a:r>
              <a:rPr kumimoji="0" lang="ru-RU" u="none" strike="noStrike" cap="none" normalizeH="0" baseline="0" dirty="0" smtClean="0">
                <a:ln>
                  <a:noFill/>
                </a:ln>
                <a:solidFill>
                  <a:srgbClr val="1A1A1A"/>
                </a:solidFill>
                <a:effectLst/>
                <a:latin typeface="Times New Roman" pitchFamily="18" charset="0"/>
                <a:ea typeface="Times New Roman" pitchFamily="18" charset="0"/>
                <a:cs typeface="Times New Roman" pitchFamily="18" charset="0"/>
              </a:rPr>
              <a:t>базируется</a:t>
            </a:r>
            <a:r>
              <a:rPr lang="ru-RU" dirty="0" smtClean="0">
                <a:latin typeface="Times New Roman" pitchFamily="18" charset="0"/>
                <a:ea typeface="Times New Roman" pitchFamily="18" charset="0"/>
                <a:cs typeface="Times New Roman" pitchFamily="18" charset="0"/>
              </a:rPr>
              <a:t> </a:t>
            </a:r>
            <a:r>
              <a:rPr kumimoji="0" lang="ru-RU" u="none" strike="noStrike" cap="none" normalizeH="0" baseline="0" dirty="0" smtClean="0">
                <a:ln>
                  <a:noFill/>
                </a:ln>
                <a:solidFill>
                  <a:srgbClr val="1A1A1A"/>
                </a:solidFill>
                <a:effectLst/>
                <a:latin typeface="Times New Roman" pitchFamily="18" charset="0"/>
                <a:ea typeface="Times New Roman" pitchFamily="18" charset="0"/>
                <a:cs typeface="Times New Roman" pitchFamily="18" charset="0"/>
              </a:rPr>
              <a:t>на</a:t>
            </a:r>
            <a:r>
              <a:rPr lang="ru-RU" dirty="0" smtClean="0">
                <a:latin typeface="Times New Roman" pitchFamily="18" charset="0"/>
                <a:ea typeface="Times New Roman" pitchFamily="18" charset="0"/>
                <a:cs typeface="Times New Roman" pitchFamily="18" charset="0"/>
              </a:rPr>
              <a:t> </a:t>
            </a:r>
            <a:r>
              <a:rPr kumimoji="0" lang="ru-RU" u="none" strike="noStrike" cap="none" normalizeH="0" baseline="0" dirty="0" smtClean="0">
                <a:ln>
                  <a:noFill/>
                </a:ln>
                <a:solidFill>
                  <a:srgbClr val="1A1A1A"/>
                </a:solidFill>
                <a:effectLst/>
                <a:latin typeface="Times New Roman" pitchFamily="18" charset="0"/>
                <a:ea typeface="Times New Roman" pitchFamily="18" charset="0"/>
                <a:cs typeface="Times New Roman" pitchFamily="18" charset="0"/>
              </a:rPr>
              <a:t>хорошем</a:t>
            </a:r>
            <a:r>
              <a:rPr lang="ru-RU" dirty="0" smtClean="0">
                <a:latin typeface="Times New Roman" pitchFamily="18" charset="0"/>
                <a:ea typeface="Times New Roman" pitchFamily="18" charset="0"/>
                <a:cs typeface="Times New Roman" pitchFamily="18" charset="0"/>
              </a:rPr>
              <a:t> </a:t>
            </a:r>
            <a:r>
              <a:rPr kumimoji="0" lang="ru-RU" u="none" strike="noStrike" cap="none" normalizeH="0" baseline="0" dirty="0" smtClean="0">
                <a:ln>
                  <a:noFill/>
                </a:ln>
                <a:solidFill>
                  <a:srgbClr val="1A1A1A"/>
                </a:solidFill>
                <a:effectLst/>
                <a:latin typeface="Times New Roman" pitchFamily="18" charset="0"/>
                <a:ea typeface="Times New Roman" pitchFamily="18" charset="0"/>
                <a:cs typeface="Times New Roman" pitchFamily="18" charset="0"/>
              </a:rPr>
              <a:t>здоровье</a:t>
            </a:r>
            <a:r>
              <a:rPr lang="ru-RU" dirty="0" smtClean="0">
                <a:latin typeface="Times New Roman" pitchFamily="18" charset="0"/>
                <a:ea typeface="Times New Roman" pitchFamily="18" charset="0"/>
                <a:cs typeface="Times New Roman" pitchFamily="18" charset="0"/>
              </a:rPr>
              <a:t> </a:t>
            </a:r>
            <a:r>
              <a:rPr kumimoji="0" lang="ru-RU" u="none" strike="noStrike" cap="none" normalizeH="0" baseline="0" dirty="0" smtClean="0">
                <a:ln>
                  <a:noFill/>
                </a:ln>
                <a:solidFill>
                  <a:srgbClr val="1A1A1A"/>
                </a:solidFill>
                <a:effectLst/>
                <a:latin typeface="Times New Roman" pitchFamily="18" charset="0"/>
                <a:ea typeface="Times New Roman" pitchFamily="18" charset="0"/>
                <a:cs typeface="Times New Roman" pitchFamily="18" charset="0"/>
              </a:rPr>
              <a:t>человека,</a:t>
            </a:r>
            <a:r>
              <a:rPr lang="ru-RU" dirty="0" smtClean="0">
                <a:latin typeface="Times New Roman" pitchFamily="18" charset="0"/>
                <a:ea typeface="Times New Roman" pitchFamily="18" charset="0"/>
                <a:cs typeface="Times New Roman" pitchFamily="18" charset="0"/>
              </a:rPr>
              <a:t> </a:t>
            </a:r>
            <a:r>
              <a:rPr kumimoji="0" lang="ru-RU" u="none" strike="noStrike" cap="none" normalizeH="0" baseline="0" dirty="0" smtClean="0">
                <a:ln>
                  <a:noFill/>
                </a:ln>
                <a:solidFill>
                  <a:srgbClr val="1A1A1A"/>
                </a:solidFill>
                <a:effectLst/>
                <a:latin typeface="Times New Roman" pitchFamily="18" charset="0"/>
                <a:ea typeface="Times New Roman" pitchFamily="18" charset="0"/>
                <a:cs typeface="Times New Roman" pitchFamily="18" charset="0"/>
              </a:rPr>
              <a:t>его</a:t>
            </a:r>
            <a:r>
              <a:rPr lang="ru-RU" dirty="0" smtClean="0">
                <a:latin typeface="Times New Roman" pitchFamily="18" charset="0"/>
                <a:ea typeface="Times New Roman" pitchFamily="18" charset="0"/>
                <a:cs typeface="Times New Roman" pitchFamily="18" charset="0"/>
              </a:rPr>
              <a:t> </a:t>
            </a:r>
            <a:r>
              <a:rPr kumimoji="0" lang="ru-RU" u="none" strike="noStrike" cap="none" normalizeH="0" baseline="0" dirty="0" smtClean="0">
                <a:ln>
                  <a:noFill/>
                </a:ln>
                <a:solidFill>
                  <a:srgbClr val="1A1A1A"/>
                </a:solidFill>
                <a:effectLst/>
                <a:latin typeface="Times New Roman" pitchFamily="18" charset="0"/>
                <a:ea typeface="Times New Roman" pitchFamily="18" charset="0"/>
                <a:cs typeface="Times New Roman" pitchFamily="18" charset="0"/>
              </a:rPr>
              <a:t>способности</a:t>
            </a:r>
            <a:endParaRPr kumimoji="0" lang="ru-RU"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ru-RU" u="none" strike="noStrike" cap="none" normalizeH="0" baseline="0" dirty="0" smtClean="0">
                <a:ln>
                  <a:noFill/>
                </a:ln>
                <a:solidFill>
                  <a:srgbClr val="1A1A1A"/>
                </a:solidFill>
                <a:effectLst/>
                <a:latin typeface="Times New Roman" pitchFamily="18" charset="0"/>
                <a:ea typeface="Times New Roman" pitchFamily="18" charset="0"/>
                <a:cs typeface="Times New Roman" pitchFamily="18" charset="0"/>
              </a:rPr>
              <a:t>противостоять негативному влиянию окружающей среды, умению</a:t>
            </a:r>
            <a:r>
              <a:rPr lang="ru-RU" dirty="0" smtClean="0">
                <a:latin typeface="Times New Roman" pitchFamily="18" charset="0"/>
                <a:ea typeface="Times New Roman" pitchFamily="18" charset="0"/>
                <a:cs typeface="Times New Roman" pitchFamily="18" charset="0"/>
              </a:rPr>
              <a:t> </a:t>
            </a:r>
            <a:r>
              <a:rPr kumimoji="0" lang="ru-RU" u="none" strike="noStrike" cap="none" normalizeH="0" baseline="0" dirty="0" smtClean="0">
                <a:ln>
                  <a:noFill/>
                </a:ln>
                <a:solidFill>
                  <a:srgbClr val="1A1A1A"/>
                </a:solidFill>
                <a:effectLst/>
                <a:latin typeface="Times New Roman" pitchFamily="18" charset="0"/>
                <a:ea typeface="Times New Roman" pitchFamily="18" charset="0"/>
                <a:cs typeface="Times New Roman" pitchFamily="18" charset="0"/>
              </a:rPr>
              <a:t>управлять собственной жизнью. Из чего следует, что формирование</a:t>
            </a:r>
            <a:r>
              <a:rPr lang="ru-RU" dirty="0" smtClean="0">
                <a:latin typeface="Times New Roman" pitchFamily="18" charset="0"/>
                <a:ea typeface="Times New Roman" pitchFamily="18" charset="0"/>
                <a:cs typeface="Times New Roman" pitchFamily="18" charset="0"/>
              </a:rPr>
              <a:t> духовно – нравственных </a:t>
            </a:r>
            <a:r>
              <a:rPr kumimoji="0" lang="ru-RU" u="none" strike="noStrike" cap="none" normalizeH="0" baseline="0" dirty="0" smtClean="0">
                <a:ln>
                  <a:noFill/>
                </a:ln>
                <a:solidFill>
                  <a:srgbClr val="1A1A1A"/>
                </a:solidFill>
                <a:effectLst/>
                <a:latin typeface="Times New Roman" pitchFamily="18" charset="0"/>
                <a:ea typeface="Times New Roman" pitchFamily="18" charset="0"/>
                <a:cs typeface="Times New Roman" pitchFamily="18" charset="0"/>
              </a:rPr>
              <a:t>ценностей и стиля здорового образа жизни должно идти через</a:t>
            </a:r>
            <a:r>
              <a:rPr lang="ru-RU" dirty="0" smtClean="0">
                <a:latin typeface="Times New Roman" pitchFamily="18" charset="0"/>
                <a:ea typeface="Times New Roman" pitchFamily="18" charset="0"/>
                <a:cs typeface="Times New Roman" pitchFamily="18" charset="0"/>
              </a:rPr>
              <a:t> </a:t>
            </a:r>
            <a:r>
              <a:rPr kumimoji="0" lang="ru-RU" u="none" strike="noStrike" cap="none" normalizeH="0" baseline="0" dirty="0" smtClean="0">
                <a:ln>
                  <a:noFill/>
                </a:ln>
                <a:solidFill>
                  <a:srgbClr val="1A1A1A"/>
                </a:solidFill>
                <a:effectLst/>
                <a:latin typeface="Times New Roman" pitchFamily="18" charset="0"/>
                <a:ea typeface="Times New Roman" pitchFamily="18" charset="0"/>
                <a:cs typeface="Times New Roman" pitchFamily="18" charset="0"/>
              </a:rPr>
              <a:t>организацию насыщенной положительными эмоциями разнообразной совместной деятельности, </a:t>
            </a:r>
            <a:r>
              <a:rPr kumimoji="0" lang="ru-RU" u="none" strike="noStrike" cap="none" normalizeH="0" dirty="0" smtClean="0">
                <a:ln>
                  <a:noFill/>
                </a:ln>
                <a:solidFill>
                  <a:srgbClr val="1A1A1A"/>
                </a:solidFill>
                <a:effectLst/>
                <a:latin typeface="Times New Roman" pitchFamily="18" charset="0"/>
                <a:ea typeface="Times New Roman" pitchFamily="18" charset="0"/>
                <a:cs typeface="Times New Roman" pitchFamily="18" charset="0"/>
              </a:rPr>
              <a:t> </a:t>
            </a:r>
            <a:r>
              <a:rPr lang="ru-RU" dirty="0" smtClean="0">
                <a:latin typeface="Times New Roman" pitchFamily="18" charset="0"/>
                <a:ea typeface="Times New Roman" pitchFamily="18" charset="0"/>
                <a:cs typeface="Times New Roman" pitchFamily="18" charset="0"/>
              </a:rPr>
              <a:t>ч</a:t>
            </a:r>
            <a:r>
              <a:rPr kumimoji="0" lang="ru-RU" u="none" strike="noStrike" cap="none" normalizeH="0" baseline="0" dirty="0" smtClean="0">
                <a:ln>
                  <a:noFill/>
                </a:ln>
                <a:solidFill>
                  <a:srgbClr val="1A1A1A"/>
                </a:solidFill>
                <a:effectLst/>
                <a:latin typeface="Times New Roman" pitchFamily="18" charset="0"/>
                <a:ea typeface="Times New Roman" pitchFamily="18" charset="0"/>
                <a:cs typeface="Times New Roman" pitchFamily="18" charset="0"/>
              </a:rPr>
              <a:t>ерез</a:t>
            </a:r>
            <a:r>
              <a:rPr lang="ru-RU" dirty="0" smtClean="0">
                <a:latin typeface="Times New Roman" pitchFamily="18" charset="0"/>
                <a:ea typeface="Times New Roman" pitchFamily="18" charset="0"/>
                <a:cs typeface="Times New Roman" pitchFamily="18" charset="0"/>
              </a:rPr>
              <a:t> </a:t>
            </a:r>
            <a:r>
              <a:rPr kumimoji="0" lang="ru-RU" u="none" strike="noStrike" cap="none" normalizeH="0" baseline="0" dirty="0" smtClean="0">
                <a:ln>
                  <a:noFill/>
                </a:ln>
                <a:solidFill>
                  <a:srgbClr val="1A1A1A"/>
                </a:solidFill>
                <a:effectLst/>
                <a:latin typeface="Times New Roman" pitchFamily="18" charset="0"/>
                <a:ea typeface="Times New Roman" pitchFamily="18" charset="0"/>
                <a:cs typeface="Times New Roman" pitchFamily="18" charset="0"/>
              </a:rPr>
              <a:t>практикум</a:t>
            </a:r>
            <a:r>
              <a:rPr lang="ru-RU" dirty="0" smtClean="0">
                <a:latin typeface="Times New Roman" pitchFamily="18" charset="0"/>
                <a:ea typeface="Times New Roman" pitchFamily="18" charset="0"/>
                <a:cs typeface="Times New Roman" pitchFamily="18" charset="0"/>
              </a:rPr>
              <a:t> к</a:t>
            </a:r>
            <a:r>
              <a:rPr kumimoji="0" lang="ru-RU" u="none" strike="noStrike" cap="none" normalizeH="0" baseline="0" dirty="0" smtClean="0">
                <a:ln>
                  <a:noFill/>
                </a:ln>
                <a:solidFill>
                  <a:srgbClr val="1A1A1A"/>
                </a:solidFill>
                <a:effectLst/>
                <a:latin typeface="Times New Roman" pitchFamily="18" charset="0"/>
                <a:ea typeface="Times New Roman" pitchFamily="18" charset="0"/>
                <a:cs typeface="Times New Roman" pitchFamily="18" charset="0"/>
              </a:rPr>
              <a:t>оммуникативных навыков и социального взаимодействия.</a:t>
            </a:r>
            <a:r>
              <a:rPr kumimoji="0" lang="ru-RU" u="none" strike="noStrike" cap="none" normalizeH="0" dirty="0" smtClean="0">
                <a:ln>
                  <a:noFill/>
                </a:ln>
                <a:solidFill>
                  <a:srgbClr val="1A1A1A"/>
                </a:solidFill>
                <a:effectLst/>
                <a:latin typeface="Times New Roman" pitchFamily="18" charset="0"/>
                <a:ea typeface="Times New Roman" pitchFamily="18" charset="0"/>
                <a:cs typeface="Times New Roman" pitchFamily="18" charset="0"/>
              </a:rPr>
              <a:t> </a:t>
            </a:r>
          </a:p>
          <a:p>
            <a:pPr marL="0" marR="0" lvl="0" indent="0" algn="just" defTabSz="914400" rtl="0" eaLnBrk="0" fontAlgn="base" latinLnBrk="0" hangingPunct="0">
              <a:lnSpc>
                <a:spcPct val="150000"/>
              </a:lnSpc>
              <a:spcBef>
                <a:spcPct val="0"/>
              </a:spcBef>
              <a:spcAft>
                <a:spcPct val="0"/>
              </a:spcAft>
              <a:buClrTx/>
              <a:buSzTx/>
              <a:buFontTx/>
              <a:buNone/>
              <a:tabLst/>
            </a:pPr>
            <a:r>
              <a:rPr kumimoji="0" lang="ru-RU" u="none" strike="noStrike" cap="none" normalizeH="0" dirty="0" smtClean="0">
                <a:ln>
                  <a:noFill/>
                </a:ln>
                <a:solidFill>
                  <a:srgbClr val="1A1A1A"/>
                </a:solidFill>
                <a:effectLst/>
                <a:latin typeface="Times New Roman" pitchFamily="18" charset="0"/>
                <a:ea typeface="Times New Roman" pitchFamily="18" charset="0"/>
                <a:cs typeface="Times New Roman" pitchFamily="18" charset="0"/>
              </a:rPr>
              <a:t>Именно занятость, увлечённость интересным делом</a:t>
            </a:r>
            <a:r>
              <a:rPr lang="ru-RU" dirty="0" smtClean="0">
                <a:solidFill>
                  <a:srgbClr val="1A1A1A"/>
                </a:solidFill>
                <a:latin typeface="Times New Roman" pitchFamily="18" charset="0"/>
                <a:ea typeface="Times New Roman" pitchFamily="18" charset="0"/>
                <a:cs typeface="Times New Roman" pitchFamily="18" charset="0"/>
              </a:rPr>
              <a:t> - </a:t>
            </a:r>
            <a:r>
              <a:rPr kumimoji="0" lang="ru-RU" u="none" strike="noStrike" cap="none" normalizeH="0" baseline="0" dirty="0" smtClean="0">
                <a:ln>
                  <a:noFill/>
                </a:ln>
                <a:solidFill>
                  <a:srgbClr val="1A1A1A"/>
                </a:solidFill>
                <a:effectLst/>
                <a:latin typeface="Times New Roman" pitchFamily="18" charset="0"/>
                <a:ea typeface="Times New Roman" pitchFamily="18" charset="0"/>
                <a:cs typeface="Times New Roman" pitchFamily="18" charset="0"/>
              </a:rPr>
              <a:t>это реальная альтернатива вредным привычкам.</a:t>
            </a:r>
            <a:endParaRPr kumimoji="0" lang="ru-RU"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1" name="TextBox 10"/>
          <p:cNvSpPr txBox="1"/>
          <p:nvPr/>
        </p:nvSpPr>
        <p:spPr>
          <a:xfrm>
            <a:off x="2714612" y="1071546"/>
            <a:ext cx="184731" cy="369332"/>
          </a:xfrm>
          <a:prstGeom prst="rect">
            <a:avLst/>
          </a:prstGeom>
          <a:noFill/>
        </p:spPr>
        <p:txBody>
          <a:bodyPr wrap="none" rtlCol="0">
            <a:spAutoFit/>
          </a:bodyPr>
          <a:lstStyle/>
          <a:p>
            <a:endParaRPr lang="ru-RU" dirty="0"/>
          </a:p>
        </p:txBody>
      </p:sp>
      <p:pic>
        <p:nvPicPr>
          <p:cNvPr id="12" name="Рисунок 11" descr="UZC6EXAbKis.jpg"/>
          <p:cNvPicPr>
            <a:picLocks noChangeAspect="1"/>
          </p:cNvPicPr>
          <p:nvPr/>
        </p:nvPicPr>
        <p:blipFill>
          <a:blip r:embed="rId3" cstate="screen"/>
          <a:stretch>
            <a:fillRect/>
          </a:stretch>
        </p:blipFill>
        <p:spPr>
          <a:xfrm>
            <a:off x="2786050" y="3714752"/>
            <a:ext cx="3917519" cy="292895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одержимое 2"/>
          <p:cNvSpPr txBox="1">
            <a:spLocks/>
          </p:cNvSpPr>
          <p:nvPr/>
        </p:nvSpPr>
        <p:spPr>
          <a:xfrm>
            <a:off x="284558" y="1196752"/>
            <a:ext cx="3946137" cy="2033415"/>
          </a:xfrm>
          <a:prstGeom prst="rect">
            <a:avLst/>
          </a:prstGeom>
        </p:spPr>
        <p:txBody>
          <a:bodyPr vert="horz" lIns="91440" tIns="45720" rIns="91440" bIns="45720" rtlCol="0">
            <a:normAutofit/>
          </a:bodyPr>
          <a:lstStyle/>
          <a:p>
            <a:pPr marL="342900" lvl="0" indent="-342900" algn="ctr">
              <a:spcBef>
                <a:spcPct val="20000"/>
              </a:spcBef>
            </a:pPr>
            <a:r>
              <a:rPr lang="ru-RU" sz="3200" dirty="0">
                <a:latin typeface="Corki" pitchFamily="2" charset="-52"/>
                <a:cs typeface="Times New Roman" pitchFamily="18" charset="0"/>
              </a:rPr>
              <a:t>  </a:t>
            </a:r>
            <a:endParaRPr lang="ru-RU" dirty="0">
              <a:solidFill>
                <a:schemeClr val="accent1"/>
              </a:solidFill>
              <a:latin typeface="Corki" pitchFamily="2" charset="-52"/>
            </a:endParaRPr>
          </a:p>
        </p:txBody>
      </p:sp>
      <p:sp>
        <p:nvSpPr>
          <p:cNvPr id="14" name="Заголовок 1"/>
          <p:cNvSpPr txBox="1">
            <a:spLocks/>
          </p:cNvSpPr>
          <p:nvPr/>
        </p:nvSpPr>
        <p:spPr>
          <a:xfrm>
            <a:off x="395536" y="6286520"/>
            <a:ext cx="1033192" cy="41508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2400" b="0" i="0" u="none" strike="noStrike" kern="1200" cap="none" spc="0" normalizeH="0" baseline="0" noProof="0" dirty="0">
              <a:ln>
                <a:noFill/>
              </a:ln>
              <a:solidFill>
                <a:srgbClr val="F05A28"/>
              </a:solidFill>
              <a:effectLst/>
              <a:uLnTx/>
              <a:uFillTx/>
              <a:latin typeface="Corki" pitchFamily="2" charset="-52"/>
              <a:ea typeface="+mj-ea"/>
              <a:cs typeface="+mj-cs"/>
            </a:endParaRPr>
          </a:p>
        </p:txBody>
      </p:sp>
      <p:sp>
        <p:nvSpPr>
          <p:cNvPr id="20" name="Скругленный прямоугольник 19"/>
          <p:cNvSpPr/>
          <p:nvPr/>
        </p:nvSpPr>
        <p:spPr>
          <a:xfrm>
            <a:off x="4716016" y="980728"/>
            <a:ext cx="4104456" cy="51845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dirty="0">
              <a:solidFill>
                <a:schemeClr val="tx1"/>
              </a:solidFill>
              <a:latin typeface="Corki" pitchFamily="2" charset="-52"/>
              <a:cs typeface="Times New Roman" pitchFamily="18" charset="0"/>
            </a:endParaRPr>
          </a:p>
        </p:txBody>
      </p:sp>
      <p:sp>
        <p:nvSpPr>
          <p:cNvPr id="8" name="Прямоугольник 7"/>
          <p:cNvSpPr/>
          <p:nvPr/>
        </p:nvSpPr>
        <p:spPr>
          <a:xfrm>
            <a:off x="428596" y="357166"/>
            <a:ext cx="8286808" cy="3416320"/>
          </a:xfrm>
          <a:prstGeom prst="rect">
            <a:avLst/>
          </a:prstGeom>
        </p:spPr>
        <p:txBody>
          <a:bodyPr wrap="square">
            <a:spAutoFit/>
          </a:bodyPr>
          <a:lstStyle/>
          <a:p>
            <a:pPr algn="just">
              <a:lnSpc>
                <a:spcPct val="150000"/>
              </a:lnSpc>
            </a:pPr>
            <a:r>
              <a:rPr lang="ru-RU" b="1" i="1" dirty="0" smtClean="0">
                <a:latin typeface="Times New Roman" pitchFamily="18" charset="0"/>
                <a:cs typeface="Times New Roman" pitchFamily="18" charset="0"/>
              </a:rPr>
              <a:t>Положительная самооценка и чувство собственного достоинства помогают детям и подросткам избегать эмоциональных проблем и уныния, предоставляют возможность успешного преодоления трудных и травмирующих ситуаций. Необходимо содействовать развитию у детей положительной самооценки и самоуважения, подчеркивать все хорошее и успешное, что присуще ребенку.</a:t>
            </a:r>
          </a:p>
          <a:p>
            <a:pPr algn="just">
              <a:lnSpc>
                <a:spcPct val="150000"/>
              </a:lnSpc>
            </a:pPr>
            <a:r>
              <a:rPr lang="ru-RU" b="1" i="1" dirty="0" smtClean="0">
                <a:latin typeface="Times New Roman" pitchFamily="18" charset="0"/>
                <a:cs typeface="Times New Roman" pitchFamily="18" charset="0"/>
              </a:rPr>
              <a:t> Ощущение успешности, достижений в чем–либо улучшают состояние, повышают уверенность в себе и укрепляют веру в будущее.</a:t>
            </a:r>
          </a:p>
        </p:txBody>
      </p:sp>
      <p:pic>
        <p:nvPicPr>
          <p:cNvPr id="11" name="Picture 4"/>
          <p:cNvPicPr>
            <a:picLocks noChangeAspect="1" noChangeArrowheads="1"/>
          </p:cNvPicPr>
          <p:nvPr/>
        </p:nvPicPr>
        <p:blipFill>
          <a:blip r:embed="rId3" cstate="print"/>
          <a:srcRect/>
          <a:stretch>
            <a:fillRect/>
          </a:stretch>
        </p:blipFill>
        <p:spPr bwMode="auto">
          <a:xfrm>
            <a:off x="2571736" y="4000504"/>
            <a:ext cx="3561888" cy="21162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одержимое 2"/>
          <p:cNvSpPr txBox="1">
            <a:spLocks/>
          </p:cNvSpPr>
          <p:nvPr/>
        </p:nvSpPr>
        <p:spPr>
          <a:xfrm>
            <a:off x="3286116" y="3000372"/>
            <a:ext cx="3946137" cy="2033415"/>
          </a:xfrm>
          <a:prstGeom prst="rect">
            <a:avLst/>
          </a:prstGeom>
        </p:spPr>
        <p:txBody>
          <a:bodyPr vert="horz" lIns="91440" tIns="45720" rIns="91440" bIns="45720" rtlCol="0">
            <a:normAutofit/>
          </a:bodyPr>
          <a:lstStyle/>
          <a:p>
            <a:pPr marL="342900" lvl="0" indent="-342900" algn="ctr">
              <a:spcBef>
                <a:spcPct val="20000"/>
              </a:spcBef>
            </a:pPr>
            <a:r>
              <a:rPr lang="ru-RU" sz="3200" dirty="0">
                <a:latin typeface="Corki" pitchFamily="2" charset="-52"/>
                <a:cs typeface="Times New Roman" pitchFamily="18" charset="0"/>
              </a:rPr>
              <a:t>  </a:t>
            </a:r>
            <a:endParaRPr lang="ru-RU" dirty="0">
              <a:solidFill>
                <a:schemeClr val="accent1"/>
              </a:solidFill>
              <a:latin typeface="Corki" pitchFamily="2" charset="-52"/>
            </a:endParaRPr>
          </a:p>
        </p:txBody>
      </p:sp>
      <p:sp>
        <p:nvSpPr>
          <p:cNvPr id="14" name="Заголовок 1"/>
          <p:cNvSpPr txBox="1">
            <a:spLocks/>
          </p:cNvSpPr>
          <p:nvPr/>
        </p:nvSpPr>
        <p:spPr>
          <a:xfrm>
            <a:off x="395536" y="6286520"/>
            <a:ext cx="1033192" cy="41508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2400" b="0" i="0" u="none" strike="noStrike" kern="1200" cap="none" spc="0" normalizeH="0" baseline="0" noProof="0" dirty="0">
              <a:ln>
                <a:noFill/>
              </a:ln>
              <a:solidFill>
                <a:srgbClr val="F05A28"/>
              </a:solidFill>
              <a:effectLst/>
              <a:uLnTx/>
              <a:uFillTx/>
              <a:latin typeface="Corki" pitchFamily="2" charset="-52"/>
              <a:ea typeface="+mj-ea"/>
              <a:cs typeface="+mj-cs"/>
            </a:endParaRPr>
          </a:p>
        </p:txBody>
      </p:sp>
      <p:sp>
        <p:nvSpPr>
          <p:cNvPr id="20" name="Скругленный прямоугольник 19"/>
          <p:cNvSpPr/>
          <p:nvPr/>
        </p:nvSpPr>
        <p:spPr>
          <a:xfrm>
            <a:off x="4716016" y="980728"/>
            <a:ext cx="4104456" cy="51845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dirty="0">
              <a:solidFill>
                <a:schemeClr val="tx1"/>
              </a:solidFill>
              <a:latin typeface="Corki" pitchFamily="2" charset="-52"/>
              <a:cs typeface="Times New Roman" pitchFamily="18" charset="0"/>
            </a:endParaRPr>
          </a:p>
        </p:txBody>
      </p:sp>
      <p:sp>
        <p:nvSpPr>
          <p:cNvPr id="11" name="TextBox 10"/>
          <p:cNvSpPr txBox="1"/>
          <p:nvPr/>
        </p:nvSpPr>
        <p:spPr>
          <a:xfrm>
            <a:off x="571472" y="714356"/>
            <a:ext cx="7643866" cy="5032147"/>
          </a:xfrm>
          <a:prstGeom prst="rect">
            <a:avLst/>
          </a:prstGeom>
          <a:noFill/>
        </p:spPr>
        <p:txBody>
          <a:bodyPr wrap="square" rtlCol="0">
            <a:spAutoFit/>
          </a:bodyPr>
          <a:lstStyle/>
          <a:p>
            <a:pPr>
              <a:lnSpc>
                <a:spcPct val="150000"/>
              </a:lnSpc>
            </a:pPr>
            <a:r>
              <a:rPr lang="ru-RU" dirty="0" smtClean="0">
                <a:solidFill>
                  <a:srgbClr val="C00000"/>
                </a:solidFill>
                <a:latin typeface="Times New Roman" pitchFamily="18" charset="0"/>
                <a:cs typeface="Times New Roman" pitchFamily="18" charset="0"/>
              </a:rPr>
              <a:t>Позитивная профилактика </a:t>
            </a:r>
            <a:r>
              <a:rPr lang="ru-RU" dirty="0" smtClean="0">
                <a:latin typeface="Times New Roman" pitchFamily="18" charset="0"/>
                <a:cs typeface="Times New Roman" pitchFamily="18" charset="0"/>
              </a:rPr>
              <a:t>– это профилактика, направленная на развитие личности, формирование установки на здоровый образ жизни и на выработку альтернативных зависимому форм поведения. </a:t>
            </a:r>
          </a:p>
          <a:p>
            <a:pPr>
              <a:lnSpc>
                <a:spcPct val="150000"/>
              </a:lnSpc>
            </a:pPr>
            <a:endParaRPr lang="ru-RU" dirty="0" smtClean="0">
              <a:latin typeface="Times New Roman" pitchFamily="18" charset="0"/>
              <a:cs typeface="Times New Roman" pitchFamily="18" charset="0"/>
            </a:endParaRPr>
          </a:p>
          <a:p>
            <a:pPr algn="just">
              <a:lnSpc>
                <a:spcPct val="150000"/>
              </a:lnSpc>
            </a:pPr>
            <a:r>
              <a:rPr lang="ru-RU" dirty="0" smtClean="0">
                <a:solidFill>
                  <a:srgbClr val="C00000"/>
                </a:solidFill>
                <a:latin typeface="Times New Roman" pitchFamily="18" charset="0"/>
                <a:cs typeface="Times New Roman" pitchFamily="18" charset="0"/>
              </a:rPr>
              <a:t>Позитивная профилактика </a:t>
            </a:r>
            <a:r>
              <a:rPr lang="ru-RU" dirty="0" smtClean="0">
                <a:latin typeface="Times New Roman" pitchFamily="18" charset="0"/>
                <a:cs typeface="Times New Roman" pitchFamily="18" charset="0"/>
              </a:rPr>
              <a:t>предполагает пропаганду позитивного отношения к жизни, создание ситуации успешности, благополучия, включение ребёнка в ту деятельность, где он сможет проявить себя, почувствовать себя значимым для других, поверить в себя, испытать радость проявления собственной активности. Данная форма работы позволяет через развитие личности формировать установки на здоровый образ жизни, не "запугивая" детей.</a:t>
            </a:r>
          </a:p>
          <a:p>
            <a:pPr algn="just">
              <a:lnSpc>
                <a:spcPct val="150000"/>
              </a:lnSpc>
            </a:pPr>
            <a:endParaRPr lang="ru-RU" dirty="0" smtClean="0">
              <a:latin typeface="Corki" pitchFamily="50" charset="-5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Дата 9"/>
          <p:cNvSpPr>
            <a:spLocks noGrp="1"/>
          </p:cNvSpPr>
          <p:nvPr>
            <p:ph type="dt" sz="half" idx="10"/>
          </p:nvPr>
        </p:nvSpPr>
        <p:spPr>
          <a:xfrm>
            <a:off x="457200" y="6643710"/>
            <a:ext cx="1185842" cy="77765"/>
          </a:xfrm>
        </p:spPr>
        <p:txBody>
          <a:bodyPr/>
          <a:lstStyle/>
          <a:p>
            <a:r>
              <a:rPr lang="ru-RU" dirty="0" smtClean="0"/>
              <a:t>.</a:t>
            </a:r>
            <a:endParaRPr lang="ru-RU" dirty="0"/>
          </a:p>
        </p:txBody>
      </p:sp>
      <p:sp>
        <p:nvSpPr>
          <p:cNvPr id="13" name="Содержимое 2"/>
          <p:cNvSpPr txBox="1">
            <a:spLocks/>
          </p:cNvSpPr>
          <p:nvPr/>
        </p:nvSpPr>
        <p:spPr>
          <a:xfrm>
            <a:off x="284558" y="1196752"/>
            <a:ext cx="3946137" cy="2033415"/>
          </a:xfrm>
          <a:prstGeom prst="rect">
            <a:avLst/>
          </a:prstGeom>
        </p:spPr>
        <p:txBody>
          <a:bodyPr vert="horz" lIns="91440" tIns="45720" rIns="91440" bIns="45720" rtlCol="0">
            <a:normAutofit/>
          </a:bodyPr>
          <a:lstStyle/>
          <a:p>
            <a:pPr marL="342900" lvl="0" indent="-342900" algn="ctr">
              <a:spcBef>
                <a:spcPct val="20000"/>
              </a:spcBef>
            </a:pPr>
            <a:r>
              <a:rPr lang="ru-RU" sz="3200" dirty="0">
                <a:latin typeface="Corki" pitchFamily="2" charset="-52"/>
                <a:cs typeface="Times New Roman" pitchFamily="18" charset="0"/>
              </a:rPr>
              <a:t>  </a:t>
            </a:r>
            <a:endParaRPr lang="ru-RU" dirty="0">
              <a:solidFill>
                <a:schemeClr val="accent1"/>
              </a:solidFill>
              <a:latin typeface="Corki" pitchFamily="2" charset="-52"/>
            </a:endParaRPr>
          </a:p>
        </p:txBody>
      </p:sp>
      <p:sp>
        <p:nvSpPr>
          <p:cNvPr id="14" name="Заголовок 1"/>
          <p:cNvSpPr txBox="1">
            <a:spLocks/>
          </p:cNvSpPr>
          <p:nvPr/>
        </p:nvSpPr>
        <p:spPr>
          <a:xfrm>
            <a:off x="395536" y="6286520"/>
            <a:ext cx="1033192" cy="41508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2400" b="0" i="0" u="none" strike="noStrike" kern="1200" cap="none" spc="0" normalizeH="0" baseline="0" noProof="0" dirty="0">
              <a:ln>
                <a:noFill/>
              </a:ln>
              <a:solidFill>
                <a:srgbClr val="F05A28"/>
              </a:solidFill>
              <a:effectLst/>
              <a:uLnTx/>
              <a:uFillTx/>
              <a:latin typeface="Corki" pitchFamily="2" charset="-52"/>
              <a:ea typeface="+mj-ea"/>
              <a:cs typeface="+mj-cs"/>
            </a:endParaRPr>
          </a:p>
        </p:txBody>
      </p:sp>
      <p:sp>
        <p:nvSpPr>
          <p:cNvPr id="20" name="Скругленный прямоугольник 19"/>
          <p:cNvSpPr/>
          <p:nvPr/>
        </p:nvSpPr>
        <p:spPr>
          <a:xfrm>
            <a:off x="4716016" y="980728"/>
            <a:ext cx="4104456" cy="51845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dirty="0">
              <a:solidFill>
                <a:schemeClr val="tx1"/>
              </a:solidFill>
              <a:latin typeface="Corki" pitchFamily="2" charset="-52"/>
              <a:cs typeface="Times New Roman" pitchFamily="18" charset="0"/>
            </a:endParaRPr>
          </a:p>
        </p:txBody>
      </p:sp>
      <p:sp>
        <p:nvSpPr>
          <p:cNvPr id="18433" name="Rectangle 1"/>
          <p:cNvSpPr>
            <a:spLocks noChangeArrowheads="1"/>
          </p:cNvSpPr>
          <p:nvPr/>
        </p:nvSpPr>
        <p:spPr bwMode="auto">
          <a:xfrm>
            <a:off x="357158" y="285728"/>
            <a:ext cx="8429684" cy="63248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В подростковом возрасте дети очень любознательны, активно “познают мир”, в то же время они еще очень доверчивы, полны ощущения собственной неуязвимости. Из-за этих особенностей они нередко могут попадать в опасные для жизни ситуации. Поэтому встает необходимость предупреждения начала экспериментирования с токсическими веществами, вызывающими зависимость, обучения детей навыкам безопасного поведения, навыкам сохранения жизни, здоровья и психологического благополучия в разных ситуациях.</a:t>
            </a:r>
          </a:p>
          <a:p>
            <a:pPr algn="just" fontAlgn="base">
              <a:lnSpc>
                <a:spcPct val="150000"/>
              </a:lnSpc>
              <a:spcBef>
                <a:spcPct val="0"/>
              </a:spcBef>
              <a:spcAft>
                <a:spcPct val="0"/>
              </a:spcAft>
            </a:pPr>
            <a:r>
              <a:rPr lang="ru-RU" dirty="0" smtClean="0">
                <a:latin typeface="Times New Roman" pitchFamily="18" charset="0"/>
                <a:cs typeface="Times New Roman" pitchFamily="18" charset="0"/>
              </a:rPr>
              <a:t>В  связи с этим для достижения положительных результатов в работе по формированию здорового образа жизни и профилактике потребления немедицинских наркотических, </a:t>
            </a:r>
            <a:r>
              <a:rPr lang="ru-RU" dirty="0" err="1" smtClean="0">
                <a:latin typeface="Times New Roman" pitchFamily="18" charset="0"/>
                <a:cs typeface="Times New Roman" pitchFamily="18" charset="0"/>
              </a:rPr>
              <a:t>психоактивных</a:t>
            </a:r>
            <a:r>
              <a:rPr lang="ru-RU" dirty="0" smtClean="0">
                <a:latin typeface="Times New Roman" pitchFamily="18" charset="0"/>
                <a:cs typeface="Times New Roman" pitchFamily="18" charset="0"/>
              </a:rPr>
              <a:t> и иных веществ среди несовершеннолетних необходимо делать главный упор на развитие их личностных качеств и социальных навыков, обучать новым социально одобряемым формам поведения, формировать </a:t>
            </a:r>
            <a:r>
              <a:rPr lang="ru-RU" dirty="0" err="1" smtClean="0">
                <a:latin typeface="Times New Roman" pitchFamily="18" charset="0"/>
                <a:cs typeface="Times New Roman" pitchFamily="18" charset="0"/>
              </a:rPr>
              <a:t>стрессоустойчивость</a:t>
            </a:r>
            <a:r>
              <a:rPr lang="ru-RU" dirty="0" smtClean="0">
                <a:latin typeface="Times New Roman" pitchFamily="18" charset="0"/>
                <a:cs typeface="Times New Roman" pitchFamily="18" charset="0"/>
              </a:rPr>
              <a:t>, воспитывать личность, способную самостоятельно и ответственно строить свою жизнь. </a:t>
            </a:r>
          </a:p>
          <a:p>
            <a:pPr marL="0" marR="0" lvl="0" indent="0" algn="l" defTabSz="914400" rtl="0" eaLnBrk="1" fontAlgn="base" latinLnBrk="0" hangingPunct="1">
              <a:lnSpc>
                <a:spcPct val="15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Corki" pitchFamily="50" charset="-52"/>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одержимое 2"/>
          <p:cNvSpPr txBox="1">
            <a:spLocks/>
          </p:cNvSpPr>
          <p:nvPr/>
        </p:nvSpPr>
        <p:spPr>
          <a:xfrm>
            <a:off x="284558" y="1196752"/>
            <a:ext cx="3946137" cy="2033415"/>
          </a:xfrm>
          <a:prstGeom prst="rect">
            <a:avLst/>
          </a:prstGeom>
        </p:spPr>
        <p:txBody>
          <a:bodyPr vert="horz" lIns="91440" tIns="45720" rIns="91440" bIns="45720" rtlCol="0">
            <a:normAutofit/>
          </a:bodyPr>
          <a:lstStyle/>
          <a:p>
            <a:pPr marL="342900" lvl="0" indent="-342900" algn="ctr">
              <a:spcBef>
                <a:spcPct val="20000"/>
              </a:spcBef>
            </a:pPr>
            <a:r>
              <a:rPr lang="ru-RU" sz="3200" dirty="0">
                <a:latin typeface="Corki" pitchFamily="2" charset="-52"/>
                <a:cs typeface="Times New Roman" pitchFamily="18" charset="0"/>
              </a:rPr>
              <a:t>  </a:t>
            </a:r>
            <a:endParaRPr lang="ru-RU" dirty="0">
              <a:solidFill>
                <a:schemeClr val="accent1"/>
              </a:solidFill>
              <a:latin typeface="Corki" pitchFamily="2" charset="-52"/>
            </a:endParaRPr>
          </a:p>
        </p:txBody>
      </p:sp>
      <p:sp>
        <p:nvSpPr>
          <p:cNvPr id="20" name="Скругленный прямоугольник 19"/>
          <p:cNvSpPr/>
          <p:nvPr/>
        </p:nvSpPr>
        <p:spPr>
          <a:xfrm>
            <a:off x="4716016" y="980728"/>
            <a:ext cx="4104456" cy="51845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dirty="0">
              <a:solidFill>
                <a:schemeClr val="tx1"/>
              </a:solidFill>
              <a:latin typeface="Corki" pitchFamily="2" charset="-52"/>
              <a:cs typeface="Times New Roman" pitchFamily="18" charset="0"/>
            </a:endParaRPr>
          </a:p>
        </p:txBody>
      </p:sp>
      <p:sp>
        <p:nvSpPr>
          <p:cNvPr id="16" name="TextBox 15"/>
          <p:cNvSpPr txBox="1"/>
          <p:nvPr/>
        </p:nvSpPr>
        <p:spPr>
          <a:xfrm>
            <a:off x="428596" y="285728"/>
            <a:ext cx="8072494" cy="6878806"/>
          </a:xfrm>
          <a:prstGeom prst="rect">
            <a:avLst/>
          </a:prstGeom>
          <a:noFill/>
        </p:spPr>
        <p:txBody>
          <a:bodyPr wrap="square" rtlCol="0">
            <a:spAutoFit/>
          </a:bodyPr>
          <a:lstStyle/>
          <a:p>
            <a:pPr algn="just"/>
            <a:endParaRPr lang="ru-RU" dirty="0" smtClean="0">
              <a:solidFill>
                <a:srgbClr val="002060"/>
              </a:solidFill>
              <a:latin typeface="Corki" pitchFamily="50" charset="-52"/>
              <a:cs typeface="Times New Roman" pitchFamily="18" charset="0"/>
            </a:endParaRPr>
          </a:p>
          <a:p>
            <a:pPr algn="just">
              <a:lnSpc>
                <a:spcPct val="150000"/>
              </a:lnSpc>
            </a:pPr>
            <a:r>
              <a:rPr lang="ru-RU" b="1" i="1" dirty="0" smtClean="0">
                <a:solidFill>
                  <a:srgbClr val="C00000"/>
                </a:solidFill>
                <a:latin typeface="Times New Roman" pitchFamily="18" charset="0"/>
                <a:cs typeface="Times New Roman" pitchFamily="18" charset="0"/>
              </a:rPr>
              <a:t>Позитивная профилактика</a:t>
            </a:r>
            <a:r>
              <a:rPr lang="ru-RU" dirty="0" smtClean="0">
                <a:solidFill>
                  <a:schemeClr val="accent6">
                    <a:lumMod val="50000"/>
                  </a:schemeClr>
                </a:solidFill>
                <a:latin typeface="Times New Roman" pitchFamily="18" charset="0"/>
                <a:cs typeface="Times New Roman" pitchFamily="18" charset="0"/>
              </a:rPr>
              <a:t> </a:t>
            </a:r>
            <a:r>
              <a:rPr lang="ru-RU" dirty="0" smtClean="0">
                <a:latin typeface="Times New Roman" pitchFamily="18" charset="0"/>
                <a:cs typeface="Times New Roman" pitchFamily="18" charset="0"/>
              </a:rPr>
              <a:t>– это та форма работы, которая позволяет через развитие личности формировать установки на здоровый образ жизни, не "запугивая" детей. Так как, часто запугивая, мы настраиваем подростков против себя, они перестают нам доверять, считая, что мы "давим" на них и даем недостоверную информацию.</a:t>
            </a:r>
            <a:endParaRPr lang="en-US" dirty="0" smtClean="0">
              <a:latin typeface="Times New Roman" pitchFamily="18" charset="0"/>
              <a:cs typeface="Times New Roman" pitchFamily="18" charset="0"/>
            </a:endParaRPr>
          </a:p>
          <a:p>
            <a:pPr algn="just">
              <a:lnSpc>
                <a:spcPct val="150000"/>
              </a:lnSpc>
            </a:pPr>
            <a:endParaRPr lang="ru-RU" dirty="0" smtClean="0">
              <a:latin typeface="Times New Roman" pitchFamily="18" charset="0"/>
              <a:cs typeface="Times New Roman" pitchFamily="18" charset="0"/>
            </a:endParaRPr>
          </a:p>
          <a:p>
            <a:pPr algn="just">
              <a:lnSpc>
                <a:spcPct val="150000"/>
              </a:lnSpc>
            </a:pPr>
            <a:r>
              <a:rPr lang="ru-RU" dirty="0" smtClean="0">
                <a:latin typeface="Times New Roman" pitchFamily="18" charset="0"/>
                <a:cs typeface="Times New Roman" pitchFamily="18" charset="0"/>
              </a:rPr>
              <a:t>Позитивная профилактика ориентируется не на патологию, а на потенциал здоровья - освоение ресурсов психики и личности, поддержку молодого человека и помощь ему в самораскрытии. </a:t>
            </a:r>
            <a:endParaRPr lang="en-US" dirty="0" smtClean="0">
              <a:latin typeface="Times New Roman" pitchFamily="18" charset="0"/>
              <a:cs typeface="Times New Roman" pitchFamily="18" charset="0"/>
            </a:endParaRPr>
          </a:p>
          <a:p>
            <a:pPr algn="just">
              <a:lnSpc>
                <a:spcPct val="150000"/>
              </a:lnSpc>
            </a:pPr>
            <a:endParaRPr lang="ru-RU" dirty="0" smtClean="0">
              <a:latin typeface="Times New Roman" pitchFamily="18" charset="0"/>
              <a:cs typeface="Times New Roman" pitchFamily="18" charset="0"/>
            </a:endParaRPr>
          </a:p>
          <a:p>
            <a:pPr algn="just">
              <a:lnSpc>
                <a:spcPct val="150000"/>
              </a:lnSpc>
            </a:pPr>
            <a:r>
              <a:rPr lang="ru-RU" dirty="0" smtClean="0">
                <a:latin typeface="Times New Roman" pitchFamily="18" charset="0"/>
                <a:cs typeface="Times New Roman" pitchFamily="18" charset="0"/>
              </a:rPr>
              <a:t>Стратегическая цель позитивной профилактики состоит в воспитании психически здорового и личностно - развитого человека, способного самостоятельно справляться с жизненными проблемами, не нуждающегося в приеме </a:t>
            </a:r>
            <a:r>
              <a:rPr lang="ru-RU" dirty="0" err="1" smtClean="0">
                <a:latin typeface="Times New Roman" pitchFamily="18" charset="0"/>
                <a:cs typeface="Times New Roman" pitchFamily="18" charset="0"/>
              </a:rPr>
              <a:t>психоактивных</a:t>
            </a:r>
            <a:r>
              <a:rPr lang="ru-RU" dirty="0" smtClean="0">
                <a:latin typeface="Times New Roman" pitchFamily="18" charset="0"/>
                <a:cs typeface="Times New Roman" pitchFamily="18" charset="0"/>
              </a:rPr>
              <a:t> веществ. </a:t>
            </a:r>
          </a:p>
          <a:p>
            <a:pPr algn="just">
              <a:lnSpc>
                <a:spcPct val="150000"/>
              </a:lnSpc>
            </a:pPr>
            <a:endParaRPr lang="ru-RU" dirty="0" smtClean="0">
              <a:latin typeface="Corki" pitchFamily="50" charset="-52"/>
              <a:cs typeface="Times New Roman" pitchFamily="18" charset="0"/>
            </a:endParaRPr>
          </a:p>
          <a:p>
            <a:pPr algn="just"/>
            <a:endParaRPr lang="ru-RU" dirty="0">
              <a:latin typeface="Corki" pitchFamily="50" charset="-52"/>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одержимое 2"/>
          <p:cNvSpPr txBox="1">
            <a:spLocks/>
          </p:cNvSpPr>
          <p:nvPr/>
        </p:nvSpPr>
        <p:spPr>
          <a:xfrm>
            <a:off x="284558" y="1196752"/>
            <a:ext cx="3946137" cy="2033415"/>
          </a:xfrm>
          <a:prstGeom prst="rect">
            <a:avLst/>
          </a:prstGeom>
        </p:spPr>
        <p:txBody>
          <a:bodyPr vert="horz" lIns="91440" tIns="45720" rIns="91440" bIns="45720" rtlCol="0">
            <a:normAutofit/>
          </a:bodyPr>
          <a:lstStyle/>
          <a:p>
            <a:pPr marL="342900" lvl="0" indent="-342900" algn="ctr">
              <a:spcBef>
                <a:spcPct val="20000"/>
              </a:spcBef>
            </a:pPr>
            <a:r>
              <a:rPr lang="ru-RU" sz="3200" dirty="0">
                <a:latin typeface="Corki" pitchFamily="2" charset="-52"/>
                <a:cs typeface="Times New Roman" pitchFamily="18" charset="0"/>
              </a:rPr>
              <a:t>  </a:t>
            </a:r>
            <a:endParaRPr lang="ru-RU" dirty="0">
              <a:solidFill>
                <a:schemeClr val="accent1"/>
              </a:solidFill>
              <a:latin typeface="Corki" pitchFamily="2" charset="-52"/>
            </a:endParaRPr>
          </a:p>
        </p:txBody>
      </p:sp>
      <p:sp>
        <p:nvSpPr>
          <p:cNvPr id="14" name="Заголовок 1"/>
          <p:cNvSpPr txBox="1">
            <a:spLocks/>
          </p:cNvSpPr>
          <p:nvPr/>
        </p:nvSpPr>
        <p:spPr>
          <a:xfrm flipH="1">
            <a:off x="214282" y="6500834"/>
            <a:ext cx="181254" cy="20077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2400" b="0" i="0" u="none" strike="noStrike" kern="1200" cap="none" spc="0" normalizeH="0" baseline="0" noProof="0" dirty="0">
              <a:ln>
                <a:noFill/>
              </a:ln>
              <a:solidFill>
                <a:srgbClr val="F05A28"/>
              </a:solidFill>
              <a:effectLst/>
              <a:uLnTx/>
              <a:uFillTx/>
              <a:latin typeface="Corki" pitchFamily="2" charset="-52"/>
              <a:ea typeface="+mj-ea"/>
              <a:cs typeface="+mj-cs"/>
            </a:endParaRPr>
          </a:p>
        </p:txBody>
      </p:sp>
      <p:sp>
        <p:nvSpPr>
          <p:cNvPr id="20" name="Скругленный прямоугольник 19"/>
          <p:cNvSpPr/>
          <p:nvPr/>
        </p:nvSpPr>
        <p:spPr>
          <a:xfrm>
            <a:off x="4716016" y="980728"/>
            <a:ext cx="4104456" cy="51845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dirty="0">
              <a:solidFill>
                <a:schemeClr val="tx1"/>
              </a:solidFill>
              <a:latin typeface="Corki" pitchFamily="2" charset="-52"/>
              <a:cs typeface="Times New Roman" pitchFamily="18" charset="0"/>
            </a:endParaRPr>
          </a:p>
        </p:txBody>
      </p:sp>
      <p:sp>
        <p:nvSpPr>
          <p:cNvPr id="8" name="Прямоугольник 7"/>
          <p:cNvSpPr/>
          <p:nvPr/>
        </p:nvSpPr>
        <p:spPr>
          <a:xfrm>
            <a:off x="428596" y="571480"/>
            <a:ext cx="8001056" cy="5444054"/>
          </a:xfrm>
          <a:prstGeom prst="rect">
            <a:avLst/>
          </a:prstGeom>
        </p:spPr>
        <p:txBody>
          <a:bodyPr wrap="square">
            <a:spAutoFit/>
          </a:bodyPr>
          <a:lstStyle/>
          <a:p>
            <a:pPr algn="just">
              <a:lnSpc>
                <a:spcPct val="150000"/>
              </a:lnSpc>
            </a:pPr>
            <a:r>
              <a:rPr lang="ru-RU" b="1" i="1" dirty="0" smtClean="0">
                <a:solidFill>
                  <a:srgbClr val="C00000"/>
                </a:solidFill>
                <a:latin typeface="Times New Roman" pitchFamily="18" charset="0"/>
                <a:cs typeface="Times New Roman" pitchFamily="18" charset="0"/>
              </a:rPr>
              <a:t>Позитивная профилактика </a:t>
            </a:r>
            <a:r>
              <a:rPr lang="ru-RU" b="1" i="1" dirty="0" err="1" smtClean="0">
                <a:solidFill>
                  <a:srgbClr val="C00000"/>
                </a:solidFill>
                <a:latin typeface="Times New Roman" pitchFamily="18" charset="0"/>
                <a:cs typeface="Times New Roman" pitchFamily="18" charset="0"/>
              </a:rPr>
              <a:t>предполагает:_</a:t>
            </a:r>
            <a:endParaRPr lang="ru-RU" b="1" i="1" dirty="0" smtClean="0">
              <a:solidFill>
                <a:srgbClr val="C00000"/>
              </a:solidFill>
              <a:latin typeface="Times New Roman" pitchFamily="18" charset="0"/>
              <a:cs typeface="Times New Roman" pitchFamily="18" charset="0"/>
            </a:endParaRPr>
          </a:p>
          <a:p>
            <a:pPr algn="just">
              <a:lnSpc>
                <a:spcPct val="150000"/>
              </a:lnSpc>
              <a:buFont typeface="Wingdings" pitchFamily="2" charset="2"/>
              <a:buChar char="Ø"/>
            </a:pPr>
            <a:r>
              <a:rPr lang="ru-RU" dirty="0" smtClean="0">
                <a:latin typeface="Times New Roman" pitchFamily="18" charset="0"/>
                <a:cs typeface="Times New Roman" pitchFamily="18" charset="0"/>
              </a:rPr>
              <a:t>  воспитание гармоничной, успешно социализированной личности </a:t>
            </a:r>
          </a:p>
          <a:p>
            <a:pPr algn="just">
              <a:lnSpc>
                <a:spcPct val="150000"/>
              </a:lnSpc>
              <a:buFont typeface="Wingdings" pitchFamily="2" charset="2"/>
              <a:buChar char="Ø"/>
            </a:pPr>
            <a:r>
              <a:rPr lang="ru-RU" dirty="0" smtClean="0">
                <a:latin typeface="Times New Roman" pitchFamily="18" charset="0"/>
                <a:cs typeface="Times New Roman" pitchFamily="18" charset="0"/>
              </a:rPr>
              <a:t> формирование положительного образа «Я», навыков ответственного принятия решения, эффективного общения, </a:t>
            </a:r>
            <a:r>
              <a:rPr lang="ru-RU" dirty="0" err="1" smtClean="0">
                <a:latin typeface="Times New Roman" pitchFamily="18" charset="0"/>
                <a:cs typeface="Times New Roman" pitchFamily="18" charset="0"/>
              </a:rPr>
              <a:t>стрессоустойчивых</a:t>
            </a:r>
            <a:r>
              <a:rPr lang="ru-RU" dirty="0" smtClean="0">
                <a:latin typeface="Times New Roman" pitchFamily="18" charset="0"/>
                <a:cs typeface="Times New Roman" pitchFamily="18" charset="0"/>
              </a:rPr>
              <a:t> личностных установок, навыков быть успешным, значимым, способности к </a:t>
            </a:r>
            <a:r>
              <a:rPr lang="ru-RU" dirty="0" err="1" smtClean="0">
                <a:latin typeface="Times New Roman" pitchFamily="18" charset="0"/>
                <a:cs typeface="Times New Roman" pitchFamily="18" charset="0"/>
              </a:rPr>
              <a:t>саморегуляции</a:t>
            </a:r>
            <a:r>
              <a:rPr lang="ru-RU" dirty="0" smtClean="0">
                <a:latin typeface="Times New Roman" pitchFamily="18" charset="0"/>
                <a:cs typeface="Times New Roman" pitchFamily="18" charset="0"/>
              </a:rPr>
              <a:t>, ценности и навыков укрепления здоровья</a:t>
            </a:r>
          </a:p>
          <a:p>
            <a:pPr algn="just">
              <a:lnSpc>
                <a:spcPct val="150000"/>
              </a:lnSpc>
              <a:buFont typeface="Wingdings" pitchFamily="2" charset="2"/>
              <a:buChar char="Ø"/>
            </a:pPr>
            <a:r>
              <a:rPr lang="ru-RU" dirty="0" smtClean="0">
                <a:latin typeface="Times New Roman" pitchFamily="18" charset="0"/>
                <a:cs typeface="Times New Roman" pitchFamily="18" charset="0"/>
              </a:rPr>
              <a:t>регулирование эмоций, разрешение конфликтов, сопротивления </a:t>
            </a:r>
            <a:r>
              <a:rPr lang="ru-RU" dirty="0" err="1" smtClean="0">
                <a:latin typeface="Times New Roman" pitchFamily="18" charset="0"/>
                <a:cs typeface="Times New Roman" pitchFamily="18" charset="0"/>
              </a:rPr>
              <a:t>наркогенному</a:t>
            </a:r>
            <a:r>
              <a:rPr lang="ru-RU" dirty="0" smtClean="0">
                <a:latin typeface="Times New Roman" pitchFamily="18" charset="0"/>
                <a:cs typeface="Times New Roman" pitchFamily="18" charset="0"/>
              </a:rPr>
              <a:t> давлению со стороны сверстников, взрослых и рекламных компаний в СМИ </a:t>
            </a:r>
          </a:p>
          <a:p>
            <a:pPr algn="just">
              <a:lnSpc>
                <a:spcPct val="150000"/>
              </a:lnSpc>
              <a:buFont typeface="Wingdings" pitchFamily="2" charset="2"/>
              <a:buChar char="Ø"/>
            </a:pPr>
            <a:r>
              <a:rPr lang="ru-RU" dirty="0" smtClean="0">
                <a:latin typeface="Times New Roman" pitchFamily="18" charset="0"/>
                <a:cs typeface="Times New Roman" pitchFamily="18" charset="0"/>
              </a:rPr>
              <a:t>помощь в самореализации собственного жизненного предназначения</a:t>
            </a:r>
          </a:p>
          <a:p>
            <a:pPr algn="just">
              <a:lnSpc>
                <a:spcPct val="150000"/>
              </a:lnSpc>
              <a:buFont typeface="Wingdings" pitchFamily="2" charset="2"/>
              <a:buChar char="Ø"/>
            </a:pPr>
            <a:r>
              <a:rPr lang="ru-RU" dirty="0" smtClean="0">
                <a:latin typeface="Times New Roman" pitchFamily="18" charset="0"/>
                <a:cs typeface="Times New Roman" pitchFamily="18" charset="0"/>
              </a:rPr>
              <a:t> воспитание психически здорового личностно развитого человека, способного самостоятельно справляться с собственными психологическими затруднениями и жизненными проблемами, не нуждающегося в приеме ПАВ </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одержимое 2"/>
          <p:cNvSpPr txBox="1">
            <a:spLocks/>
          </p:cNvSpPr>
          <p:nvPr/>
        </p:nvSpPr>
        <p:spPr>
          <a:xfrm>
            <a:off x="284558" y="1196752"/>
            <a:ext cx="3946137" cy="2033415"/>
          </a:xfrm>
          <a:prstGeom prst="rect">
            <a:avLst/>
          </a:prstGeom>
        </p:spPr>
        <p:txBody>
          <a:bodyPr vert="horz" lIns="91440" tIns="45720" rIns="91440" bIns="45720" rtlCol="0">
            <a:normAutofit/>
          </a:bodyPr>
          <a:lstStyle/>
          <a:p>
            <a:pPr marL="342900" lvl="0" indent="-342900" algn="ctr">
              <a:spcBef>
                <a:spcPct val="20000"/>
              </a:spcBef>
            </a:pPr>
            <a:r>
              <a:rPr lang="ru-RU" sz="3200" dirty="0">
                <a:latin typeface="Corki" pitchFamily="2" charset="-52"/>
                <a:cs typeface="Times New Roman" pitchFamily="18" charset="0"/>
              </a:rPr>
              <a:t>  </a:t>
            </a:r>
            <a:endParaRPr lang="ru-RU" dirty="0">
              <a:solidFill>
                <a:schemeClr val="accent1"/>
              </a:solidFill>
              <a:latin typeface="Corki" pitchFamily="2" charset="-52"/>
            </a:endParaRPr>
          </a:p>
        </p:txBody>
      </p:sp>
      <p:sp>
        <p:nvSpPr>
          <p:cNvPr id="14" name="Заголовок 1"/>
          <p:cNvSpPr txBox="1">
            <a:spLocks/>
          </p:cNvSpPr>
          <p:nvPr/>
        </p:nvSpPr>
        <p:spPr>
          <a:xfrm>
            <a:off x="395536" y="6286520"/>
            <a:ext cx="1033192" cy="41508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2400" b="0" i="0" u="none" strike="noStrike" kern="1200" cap="none" spc="0" normalizeH="0" baseline="0" noProof="0" dirty="0">
              <a:ln>
                <a:noFill/>
              </a:ln>
              <a:solidFill>
                <a:srgbClr val="F05A28"/>
              </a:solidFill>
              <a:effectLst/>
              <a:uLnTx/>
              <a:uFillTx/>
              <a:latin typeface="Corki" pitchFamily="2" charset="-52"/>
              <a:ea typeface="+mj-ea"/>
              <a:cs typeface="+mj-cs"/>
            </a:endParaRPr>
          </a:p>
        </p:txBody>
      </p:sp>
      <p:sp>
        <p:nvSpPr>
          <p:cNvPr id="20" name="Скругленный прямоугольник 19"/>
          <p:cNvSpPr/>
          <p:nvPr/>
        </p:nvSpPr>
        <p:spPr>
          <a:xfrm>
            <a:off x="4716016" y="980728"/>
            <a:ext cx="4104456" cy="51845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dirty="0">
              <a:solidFill>
                <a:schemeClr val="tx1"/>
              </a:solidFill>
              <a:latin typeface="Corki" pitchFamily="2" charset="-52"/>
              <a:cs typeface="Times New Roman" pitchFamily="18" charset="0"/>
            </a:endParaRPr>
          </a:p>
        </p:txBody>
      </p:sp>
      <p:sp>
        <p:nvSpPr>
          <p:cNvPr id="8" name="Прямоугольник 7"/>
          <p:cNvSpPr/>
          <p:nvPr/>
        </p:nvSpPr>
        <p:spPr>
          <a:xfrm>
            <a:off x="0" y="0"/>
            <a:ext cx="8929718" cy="7571303"/>
          </a:xfrm>
          <a:prstGeom prst="rect">
            <a:avLst/>
          </a:prstGeom>
        </p:spPr>
        <p:txBody>
          <a:bodyPr wrap="square">
            <a:spAutoFit/>
          </a:bodyPr>
          <a:lstStyle/>
          <a:p>
            <a:pPr algn="just">
              <a:lnSpc>
                <a:spcPct val="150000"/>
              </a:lnSpc>
            </a:pPr>
            <a:r>
              <a:rPr lang="ru-RU" b="1" i="1" dirty="0" smtClean="0">
                <a:solidFill>
                  <a:srgbClr val="C00000"/>
                </a:solidFill>
                <a:latin typeface="Times New Roman" pitchFamily="18" charset="0"/>
                <a:cs typeface="Times New Roman" pitchFamily="18" charset="0"/>
              </a:rPr>
              <a:t>Цель позитивной профилактики </a:t>
            </a:r>
            <a:r>
              <a:rPr lang="ru-RU" dirty="0" smtClean="0">
                <a:latin typeface="Times New Roman" pitchFamily="18" charset="0"/>
                <a:cs typeface="Times New Roman" pitchFamily="18" charset="0"/>
              </a:rPr>
              <a:t>среди детей и подростков - предупреждение возникновения зависимости (</a:t>
            </a:r>
            <a:r>
              <a:rPr lang="ru-RU" dirty="0" err="1" smtClean="0">
                <a:latin typeface="Times New Roman" pitchFamily="18" charset="0"/>
                <a:cs typeface="Times New Roman" pitchFamily="18" charset="0"/>
              </a:rPr>
              <a:t>табакокурение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вейпинг</a:t>
            </a:r>
            <a:r>
              <a:rPr lang="ru-RU" dirty="0" smtClean="0">
                <a:latin typeface="Times New Roman" pitchFamily="18" charset="0"/>
                <a:cs typeface="Times New Roman" pitchFamily="18" charset="0"/>
              </a:rPr>
              <a:t>. токсикомания, использование </a:t>
            </a:r>
            <a:r>
              <a:rPr lang="ru-RU" dirty="0" err="1" smtClean="0">
                <a:latin typeface="Times New Roman" pitchFamily="18" charset="0"/>
                <a:cs typeface="Times New Roman" pitchFamily="18" charset="0"/>
              </a:rPr>
              <a:t>психо</a:t>
            </a:r>
            <a:r>
              <a:rPr lang="ru-RU" dirty="0" smtClean="0">
                <a:latin typeface="Times New Roman" pitchFamily="18" charset="0"/>
                <a:cs typeface="Times New Roman" pitchFamily="18" charset="0"/>
              </a:rPr>
              <a:t> – активных веществ: </a:t>
            </a:r>
            <a:r>
              <a:rPr lang="ru-RU" i="1" dirty="0" smtClean="0">
                <a:latin typeface="Times New Roman" pitchFamily="18" charset="0"/>
                <a:cs typeface="Times New Roman" pitchFamily="18" charset="0"/>
              </a:rPr>
              <a:t>далее ПАВ) </a:t>
            </a:r>
            <a:r>
              <a:rPr lang="ru-RU" dirty="0" smtClean="0">
                <a:latin typeface="Times New Roman" pitchFamily="18" charset="0"/>
                <a:cs typeface="Times New Roman" pitchFamily="18" charset="0"/>
              </a:rPr>
              <a:t> через изменение ценностного отношения детей и молодежи к зависимому поведению, формирование личной ответственности за свое поведение, пропаганду ЗОЖ, развитие духовных и нравственных ценностей личности, адаптивных поведенческих стратегий для успешной психологической и социальной адаптации ребенка на различных этапах его взросления.</a:t>
            </a:r>
          </a:p>
          <a:p>
            <a:pPr algn="just">
              <a:lnSpc>
                <a:spcPct val="150000"/>
              </a:lnSpc>
            </a:pPr>
            <a:r>
              <a:rPr lang="ru-RU" b="1" i="1" dirty="0" smtClean="0">
                <a:solidFill>
                  <a:srgbClr val="C00000"/>
                </a:solidFill>
                <a:latin typeface="Times New Roman" pitchFamily="18" charset="0"/>
                <a:cs typeface="Times New Roman" pitchFamily="18" charset="0"/>
              </a:rPr>
              <a:t>Задачи позитивной профилактики:</a:t>
            </a:r>
          </a:p>
          <a:p>
            <a:pPr algn="just">
              <a:lnSpc>
                <a:spcPct val="150000"/>
              </a:lnSpc>
              <a:buFont typeface="Wingdings" pitchFamily="2" charset="2"/>
              <a:buChar char="Ø"/>
            </a:pPr>
            <a:r>
              <a:rPr lang="ru-RU" dirty="0" smtClean="0">
                <a:latin typeface="Times New Roman" pitchFamily="18" charset="0"/>
                <a:cs typeface="Times New Roman" pitchFamily="18" charset="0"/>
              </a:rPr>
              <a:t>развивать коммуникативные  и социальные навыки . навыки самоуважения и уверенного поведения</a:t>
            </a:r>
          </a:p>
          <a:p>
            <a:pPr algn="just">
              <a:lnSpc>
                <a:spcPct val="150000"/>
              </a:lnSpc>
              <a:buFont typeface="Wingdings" pitchFamily="2" charset="2"/>
              <a:buChar char="Ø"/>
            </a:pPr>
            <a:r>
              <a:rPr lang="ru-RU" dirty="0" smtClean="0">
                <a:latin typeface="Times New Roman" pitchFamily="18" charset="0"/>
                <a:cs typeface="Times New Roman" pitchFamily="18" charset="0"/>
              </a:rPr>
              <a:t>формировать навыки сопротивления социальному давлению</a:t>
            </a:r>
          </a:p>
          <a:p>
            <a:pPr algn="just">
              <a:lnSpc>
                <a:spcPct val="150000"/>
              </a:lnSpc>
              <a:buFont typeface="Wingdings" pitchFamily="2" charset="2"/>
              <a:buChar char="Ø"/>
            </a:pPr>
            <a:r>
              <a:rPr lang="ru-RU" dirty="0" smtClean="0">
                <a:latin typeface="Times New Roman" pitchFamily="18" charset="0"/>
                <a:cs typeface="Times New Roman" pitchFamily="18" charset="0"/>
              </a:rPr>
              <a:t>способствовать  осознанию важных жизненных ценностей, созданию ситуации успеха</a:t>
            </a:r>
          </a:p>
          <a:p>
            <a:pPr algn="just">
              <a:lnSpc>
                <a:spcPct val="150000"/>
              </a:lnSpc>
              <a:buFont typeface="Wingdings" pitchFamily="2" charset="2"/>
              <a:buChar char="Ø"/>
            </a:pPr>
            <a:r>
              <a:rPr lang="ru-RU" dirty="0" smtClean="0">
                <a:latin typeface="Times New Roman" pitchFamily="18" charset="0"/>
                <a:cs typeface="Times New Roman" pitchFamily="18" charset="0"/>
              </a:rPr>
              <a:t>воспитывать  нравственную, успешно социализированную личность, способной удовлетворять свои потребности, не прибегая к употреблению </a:t>
            </a:r>
            <a:r>
              <a:rPr lang="ru-RU" dirty="0" err="1" smtClean="0">
                <a:latin typeface="Times New Roman" pitchFamily="18" charset="0"/>
                <a:cs typeface="Times New Roman" pitchFamily="18" charset="0"/>
              </a:rPr>
              <a:t>психоактивных</a:t>
            </a:r>
            <a:r>
              <a:rPr lang="ru-RU" dirty="0" smtClean="0">
                <a:latin typeface="Times New Roman" pitchFamily="18" charset="0"/>
                <a:cs typeface="Times New Roman" pitchFamily="18" charset="0"/>
              </a:rPr>
              <a:t> веществ и другим формам асоциального и опасного для здоровья поведения.</a:t>
            </a:r>
          </a:p>
          <a:p>
            <a:pPr algn="just">
              <a:lnSpc>
                <a:spcPct val="150000"/>
              </a:lnSpc>
            </a:pPr>
            <a:endParaRPr lang="ru-RU" dirty="0" smtClean="0">
              <a:latin typeface="Corki" pitchFamily="50" charset="-52"/>
            </a:endParaRPr>
          </a:p>
          <a:p>
            <a:pPr algn="just">
              <a:lnSpc>
                <a:spcPct val="150000"/>
              </a:lnSpc>
            </a:pPr>
            <a:endParaRPr lang="ru-RU" dirty="0" smtClean="0">
              <a:latin typeface="Corki" pitchFamily="50" charset="-52"/>
            </a:endParaRPr>
          </a:p>
          <a:p>
            <a:pPr algn="just">
              <a:lnSpc>
                <a:spcPct val="150000"/>
              </a:lnSpc>
            </a:pPr>
            <a:endParaRPr lang="ru-RU" dirty="0">
              <a:latin typeface="Corki" pitchFamily="50" charset="-52"/>
            </a:endParaRPr>
          </a:p>
        </p:txBody>
      </p:sp>
      <p:sp>
        <p:nvSpPr>
          <p:cNvPr id="11" name="TextBox 10"/>
          <p:cNvSpPr txBox="1"/>
          <p:nvPr/>
        </p:nvSpPr>
        <p:spPr>
          <a:xfrm>
            <a:off x="2643174" y="1428736"/>
            <a:ext cx="184731" cy="369332"/>
          </a:xfrm>
          <a:prstGeom prst="rect">
            <a:avLst/>
          </a:prstGeom>
          <a:noFill/>
        </p:spPr>
        <p:txBody>
          <a:bodyPr wrap="none" rtlCol="0">
            <a:spAutoFit/>
          </a:bodyPr>
          <a:lstStyle/>
          <a:p>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одержимое 2"/>
          <p:cNvSpPr txBox="1">
            <a:spLocks/>
          </p:cNvSpPr>
          <p:nvPr/>
        </p:nvSpPr>
        <p:spPr>
          <a:xfrm>
            <a:off x="284558" y="1196752"/>
            <a:ext cx="3946137" cy="2033415"/>
          </a:xfrm>
          <a:prstGeom prst="rect">
            <a:avLst/>
          </a:prstGeom>
        </p:spPr>
        <p:txBody>
          <a:bodyPr vert="horz" lIns="91440" tIns="45720" rIns="91440" bIns="45720" rtlCol="0">
            <a:normAutofit/>
          </a:bodyPr>
          <a:lstStyle/>
          <a:p>
            <a:pPr marL="342900" lvl="0" indent="-342900" algn="ctr">
              <a:spcBef>
                <a:spcPct val="20000"/>
              </a:spcBef>
            </a:pPr>
            <a:r>
              <a:rPr lang="ru-RU" sz="3200" dirty="0">
                <a:latin typeface="Corki" pitchFamily="2" charset="-52"/>
                <a:cs typeface="Times New Roman" pitchFamily="18" charset="0"/>
              </a:rPr>
              <a:t>  </a:t>
            </a:r>
            <a:endParaRPr lang="ru-RU" dirty="0">
              <a:solidFill>
                <a:schemeClr val="accent1"/>
              </a:solidFill>
              <a:latin typeface="Corki" pitchFamily="2" charset="-52"/>
            </a:endParaRPr>
          </a:p>
        </p:txBody>
      </p:sp>
      <p:sp>
        <p:nvSpPr>
          <p:cNvPr id="14" name="Заголовок 1"/>
          <p:cNvSpPr txBox="1">
            <a:spLocks/>
          </p:cNvSpPr>
          <p:nvPr/>
        </p:nvSpPr>
        <p:spPr>
          <a:xfrm>
            <a:off x="395536" y="6286520"/>
            <a:ext cx="1033192" cy="41508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2400" b="0" i="0" u="none" strike="noStrike" kern="1200" cap="none" spc="0" normalizeH="0" baseline="0" noProof="0" dirty="0">
              <a:ln>
                <a:noFill/>
              </a:ln>
              <a:solidFill>
                <a:srgbClr val="F05A28"/>
              </a:solidFill>
              <a:effectLst/>
              <a:uLnTx/>
              <a:uFillTx/>
              <a:latin typeface="Corki" pitchFamily="2" charset="-52"/>
              <a:ea typeface="+mj-ea"/>
              <a:cs typeface="+mj-cs"/>
            </a:endParaRPr>
          </a:p>
        </p:txBody>
      </p:sp>
      <p:sp>
        <p:nvSpPr>
          <p:cNvPr id="20" name="Скругленный прямоугольник 19"/>
          <p:cNvSpPr/>
          <p:nvPr/>
        </p:nvSpPr>
        <p:spPr>
          <a:xfrm>
            <a:off x="4716016" y="980728"/>
            <a:ext cx="4104456" cy="51845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dirty="0">
              <a:solidFill>
                <a:schemeClr val="tx1"/>
              </a:solidFill>
              <a:latin typeface="Corki" pitchFamily="2" charset="-52"/>
              <a:cs typeface="Times New Roman" pitchFamily="18" charset="0"/>
            </a:endParaRPr>
          </a:p>
        </p:txBody>
      </p:sp>
      <p:sp>
        <p:nvSpPr>
          <p:cNvPr id="8" name="Прямоугольник 7"/>
          <p:cNvSpPr/>
          <p:nvPr/>
        </p:nvSpPr>
        <p:spPr>
          <a:xfrm>
            <a:off x="214282" y="214290"/>
            <a:ext cx="8643998" cy="9233297"/>
          </a:xfrm>
          <a:prstGeom prst="rect">
            <a:avLst/>
          </a:prstGeom>
        </p:spPr>
        <p:txBody>
          <a:bodyPr wrap="square">
            <a:spAutoFit/>
          </a:bodyPr>
          <a:lstStyle/>
          <a:p>
            <a:pPr algn="just">
              <a:lnSpc>
                <a:spcPct val="150000"/>
              </a:lnSpc>
            </a:pPr>
            <a:r>
              <a:rPr lang="ru-RU" altLang="ru-RU" dirty="0" smtClean="0">
                <a:latin typeface="Times New Roman" pitchFamily="18" charset="0"/>
                <a:cs typeface="Times New Roman" pitchFamily="18" charset="0"/>
              </a:rPr>
              <a:t>В ГОБООУ ЗСШИ проводится   профилактическая работа, направленная на развитие ценностных ориентаций личности обучающихся, где главной ценностью предусматривается ЖИЗНЬ БЕЗ ВРЕДНЫХ ПРИВЫЧЕК</a:t>
            </a:r>
            <a:endParaRPr lang="ru-RU" altLang="ru-RU" dirty="0" smtClean="0">
              <a:solidFill>
                <a:schemeClr val="accent6">
                  <a:lumMod val="75000"/>
                </a:schemeClr>
              </a:solidFill>
              <a:latin typeface="Times New Roman" pitchFamily="18" charset="0"/>
              <a:cs typeface="Times New Roman" pitchFamily="18" charset="0"/>
            </a:endParaRPr>
          </a:p>
          <a:p>
            <a:pPr algn="just">
              <a:lnSpc>
                <a:spcPct val="150000"/>
              </a:lnSpc>
            </a:pPr>
            <a:r>
              <a:rPr lang="ru-RU" altLang="ru-RU" dirty="0" smtClean="0">
                <a:latin typeface="Times New Roman" pitchFamily="18" charset="0"/>
                <a:cs typeface="Times New Roman" pitchFamily="18" charset="0"/>
              </a:rPr>
              <a:t>во всех ее позитивных  проявлениях.</a:t>
            </a:r>
          </a:p>
          <a:p>
            <a:pPr algn="just">
              <a:lnSpc>
                <a:spcPct val="150000"/>
              </a:lnSpc>
            </a:pPr>
            <a:r>
              <a:rPr lang="ru-RU" dirty="0" smtClean="0">
                <a:latin typeface="Times New Roman" pitchFamily="18" charset="0"/>
                <a:cs typeface="Times New Roman" pitchFamily="18" charset="0"/>
              </a:rPr>
              <a:t>Совместный досуг, который позволяет с пользой провести свободное время, узнать друг друга, проявить себя, отвлекает подростков от возможности употребления ПАВ.</a:t>
            </a:r>
          </a:p>
          <a:p>
            <a:pPr algn="just">
              <a:lnSpc>
                <a:spcPct val="150000"/>
              </a:lnSpc>
            </a:pPr>
            <a:r>
              <a:rPr lang="ru-RU" dirty="0" smtClean="0">
                <a:latin typeface="Times New Roman" pitchFamily="18" charset="0"/>
                <a:cs typeface="Times New Roman" pitchFamily="18" charset="0"/>
              </a:rPr>
              <a:t>Свободное время, организованное оптимально, с учетом интересов, связанное с удовлетворением потребностей подростков в общении, познании окружающего мира, предоставляющее возможность подростку заниматься актуальной для него деятельностью, - это залог того, что подросток найдет для себя сферу реализации, приобретет навыки общения, а также, вполне возможно, первичные профессиональные навыки, будет приобщен к культурным основам, созданным человечеством.</a:t>
            </a:r>
          </a:p>
          <a:p>
            <a:pPr algn="just">
              <a:lnSpc>
                <a:spcPct val="150000"/>
              </a:lnSpc>
            </a:pPr>
            <a:r>
              <a:rPr lang="ru-RU" dirty="0" smtClean="0">
                <a:latin typeface="Times New Roman" pitchFamily="18" charset="0"/>
                <a:cs typeface="Times New Roman" pitchFamily="18" charset="0"/>
              </a:rPr>
              <a:t> Таким образом, подросток окажется вовлеченным в активную жизнь с возможностью самореализации и целенаправленного дальнейшего развития .</a:t>
            </a:r>
          </a:p>
          <a:p>
            <a:pPr algn="just">
              <a:lnSpc>
                <a:spcPct val="150000"/>
              </a:lnSpc>
            </a:pPr>
            <a:r>
              <a:rPr lang="ru-RU" dirty="0" smtClean="0">
                <a:latin typeface="Corki" pitchFamily="50" charset="-52"/>
              </a:rPr>
              <a:t> </a:t>
            </a:r>
          </a:p>
          <a:p>
            <a:pPr algn="just">
              <a:lnSpc>
                <a:spcPct val="150000"/>
              </a:lnSpc>
            </a:pPr>
            <a:endParaRPr lang="ru-RU" dirty="0" smtClean="0">
              <a:latin typeface="Corki" pitchFamily="50" charset="-52"/>
            </a:endParaRPr>
          </a:p>
          <a:p>
            <a:pPr algn="just">
              <a:lnSpc>
                <a:spcPct val="150000"/>
              </a:lnSpc>
            </a:pPr>
            <a:endParaRPr lang="ru-RU" altLang="ru-RU" dirty="0" smtClean="0">
              <a:latin typeface="Corki" pitchFamily="50" charset="-52"/>
            </a:endParaRPr>
          </a:p>
          <a:p>
            <a:pPr algn="just">
              <a:lnSpc>
                <a:spcPct val="150000"/>
              </a:lnSpc>
            </a:pPr>
            <a:endParaRPr lang="ru-RU" altLang="ru-RU" dirty="0" smtClean="0">
              <a:latin typeface="Corki" pitchFamily="50" charset="-52"/>
            </a:endParaRPr>
          </a:p>
          <a:p>
            <a:pPr algn="just">
              <a:lnSpc>
                <a:spcPct val="150000"/>
              </a:lnSpc>
            </a:pPr>
            <a:endParaRPr lang="ru-RU" altLang="ru-RU" dirty="0" smtClean="0">
              <a:latin typeface="Corki" pitchFamily="50" charset="-52"/>
            </a:endParaRPr>
          </a:p>
          <a:p>
            <a:pPr algn="just">
              <a:lnSpc>
                <a:spcPct val="150000"/>
              </a:lnSpc>
            </a:pPr>
            <a:endParaRPr lang="ru-RU" altLang="ru-RU" dirty="0" smtClean="0">
              <a:latin typeface="Corki" pitchFamily="50" charset="-52"/>
            </a:endParaRPr>
          </a:p>
          <a:p>
            <a:pPr algn="just">
              <a:lnSpc>
                <a:spcPct val="150000"/>
              </a:lnSpc>
            </a:pPr>
            <a:endParaRPr lang="ru-RU" altLang="ru-RU" dirty="0" smtClean="0">
              <a:latin typeface="Corki" pitchFamily="50" charset="-52"/>
            </a:endParaRPr>
          </a:p>
        </p:txBody>
      </p:sp>
      <p:sp>
        <p:nvSpPr>
          <p:cNvPr id="11" name="Прямоугольник 10"/>
          <p:cNvSpPr/>
          <p:nvPr/>
        </p:nvSpPr>
        <p:spPr>
          <a:xfrm>
            <a:off x="714348" y="2571744"/>
            <a:ext cx="7572428" cy="646331"/>
          </a:xfrm>
          <a:prstGeom prst="rect">
            <a:avLst/>
          </a:prstGeom>
        </p:spPr>
        <p:txBody>
          <a:bodyPr wrap="square">
            <a:spAutoFit/>
          </a:bodyPr>
          <a:lstStyle/>
          <a:p>
            <a:endParaRPr lang="ru-RU" dirty="0" smtClean="0">
              <a:latin typeface="Corki" pitchFamily="50" charset="-52"/>
            </a:endParaRPr>
          </a:p>
          <a:p>
            <a:endParaRPr lang="ru-R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одержимое 2"/>
          <p:cNvSpPr txBox="1">
            <a:spLocks/>
          </p:cNvSpPr>
          <p:nvPr/>
        </p:nvSpPr>
        <p:spPr>
          <a:xfrm>
            <a:off x="284558" y="1196752"/>
            <a:ext cx="3946137" cy="2033415"/>
          </a:xfrm>
          <a:prstGeom prst="rect">
            <a:avLst/>
          </a:prstGeom>
        </p:spPr>
        <p:txBody>
          <a:bodyPr vert="horz" lIns="91440" tIns="45720" rIns="91440" bIns="45720" rtlCol="0">
            <a:normAutofit/>
          </a:bodyPr>
          <a:lstStyle/>
          <a:p>
            <a:pPr marL="342900" lvl="0" indent="-342900" algn="ctr">
              <a:spcBef>
                <a:spcPct val="20000"/>
              </a:spcBef>
            </a:pPr>
            <a:r>
              <a:rPr lang="ru-RU" sz="3200" dirty="0">
                <a:latin typeface="Corki" pitchFamily="2" charset="-52"/>
                <a:cs typeface="Times New Roman" pitchFamily="18" charset="0"/>
              </a:rPr>
              <a:t>  </a:t>
            </a:r>
            <a:endParaRPr lang="ru-RU" dirty="0">
              <a:solidFill>
                <a:schemeClr val="accent1"/>
              </a:solidFill>
              <a:latin typeface="Corki" pitchFamily="2" charset="-52"/>
            </a:endParaRPr>
          </a:p>
        </p:txBody>
      </p:sp>
      <p:sp>
        <p:nvSpPr>
          <p:cNvPr id="14" name="Заголовок 1"/>
          <p:cNvSpPr txBox="1">
            <a:spLocks/>
          </p:cNvSpPr>
          <p:nvPr/>
        </p:nvSpPr>
        <p:spPr>
          <a:xfrm>
            <a:off x="395536" y="6286520"/>
            <a:ext cx="1033192" cy="41508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2400" b="0" i="0" u="none" strike="noStrike" kern="1200" cap="none" spc="0" normalizeH="0" baseline="0" noProof="0" dirty="0">
              <a:ln>
                <a:noFill/>
              </a:ln>
              <a:solidFill>
                <a:srgbClr val="F05A28"/>
              </a:solidFill>
              <a:effectLst/>
              <a:uLnTx/>
              <a:uFillTx/>
              <a:latin typeface="Corki" pitchFamily="2" charset="-52"/>
              <a:ea typeface="+mj-ea"/>
              <a:cs typeface="+mj-cs"/>
            </a:endParaRPr>
          </a:p>
        </p:txBody>
      </p:sp>
      <p:sp>
        <p:nvSpPr>
          <p:cNvPr id="20" name="Скругленный прямоугольник 19"/>
          <p:cNvSpPr/>
          <p:nvPr/>
        </p:nvSpPr>
        <p:spPr>
          <a:xfrm>
            <a:off x="4716016" y="980728"/>
            <a:ext cx="4104456" cy="51845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dirty="0">
              <a:solidFill>
                <a:schemeClr val="tx1"/>
              </a:solidFill>
              <a:latin typeface="Corki" pitchFamily="2" charset="-52"/>
              <a:cs typeface="Times New Roman" pitchFamily="18" charset="0"/>
            </a:endParaRPr>
          </a:p>
        </p:txBody>
      </p:sp>
      <p:sp>
        <p:nvSpPr>
          <p:cNvPr id="8" name="TextBox 7"/>
          <p:cNvSpPr txBox="1"/>
          <p:nvPr/>
        </p:nvSpPr>
        <p:spPr>
          <a:xfrm>
            <a:off x="1000100" y="2143116"/>
            <a:ext cx="7215238" cy="2031325"/>
          </a:xfrm>
          <a:prstGeom prst="rect">
            <a:avLst/>
          </a:prstGeom>
          <a:noFill/>
        </p:spPr>
        <p:txBody>
          <a:bodyPr wrap="square" rtlCol="0">
            <a:spAutoFit/>
          </a:bodyPr>
          <a:lstStyle/>
          <a:p>
            <a:pPr algn="ctr"/>
            <a:r>
              <a:rPr lang="ru-RU" sz="3600" dirty="0" smtClean="0">
                <a:solidFill>
                  <a:schemeClr val="accent6">
                    <a:lumMod val="75000"/>
                  </a:schemeClr>
                </a:solidFill>
                <a:latin typeface="Times New Roman" pitchFamily="18" charset="0"/>
                <a:cs typeface="Times New Roman" pitchFamily="18" charset="0"/>
              </a:rPr>
              <a:t>Направления позитивной профилактики, </a:t>
            </a:r>
          </a:p>
          <a:p>
            <a:pPr algn="ctr"/>
            <a:r>
              <a:rPr lang="ru-RU" sz="3600" dirty="0" smtClean="0">
                <a:solidFill>
                  <a:schemeClr val="accent6">
                    <a:lumMod val="75000"/>
                  </a:schemeClr>
                </a:solidFill>
                <a:latin typeface="Times New Roman" pitchFamily="18" charset="0"/>
                <a:cs typeface="Times New Roman" pitchFamily="18" charset="0"/>
              </a:rPr>
              <a:t>формы и методы работы:</a:t>
            </a:r>
          </a:p>
          <a:p>
            <a:endParaRPr lang="ru-RU"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одержимое 2"/>
          <p:cNvSpPr txBox="1">
            <a:spLocks/>
          </p:cNvSpPr>
          <p:nvPr/>
        </p:nvSpPr>
        <p:spPr>
          <a:xfrm>
            <a:off x="0" y="1000108"/>
            <a:ext cx="3946137" cy="2033415"/>
          </a:xfrm>
          <a:prstGeom prst="rect">
            <a:avLst/>
          </a:prstGeom>
        </p:spPr>
        <p:txBody>
          <a:bodyPr vert="horz" lIns="91440" tIns="45720" rIns="91440" bIns="45720" rtlCol="0">
            <a:normAutofit/>
          </a:bodyPr>
          <a:lstStyle/>
          <a:p>
            <a:pPr marL="342900" lvl="0" indent="-342900" algn="ctr">
              <a:spcBef>
                <a:spcPct val="20000"/>
              </a:spcBef>
            </a:pPr>
            <a:r>
              <a:rPr lang="ru-RU" sz="3200" dirty="0">
                <a:latin typeface="Corki" pitchFamily="2" charset="-52"/>
                <a:cs typeface="Times New Roman" pitchFamily="18" charset="0"/>
              </a:rPr>
              <a:t>  </a:t>
            </a:r>
            <a:endParaRPr lang="ru-RU" dirty="0">
              <a:solidFill>
                <a:schemeClr val="accent1"/>
              </a:solidFill>
              <a:latin typeface="Corki" pitchFamily="2" charset="-52"/>
            </a:endParaRPr>
          </a:p>
        </p:txBody>
      </p:sp>
      <p:sp>
        <p:nvSpPr>
          <p:cNvPr id="14" name="Заголовок 1"/>
          <p:cNvSpPr txBox="1">
            <a:spLocks/>
          </p:cNvSpPr>
          <p:nvPr/>
        </p:nvSpPr>
        <p:spPr>
          <a:xfrm>
            <a:off x="395536" y="6286520"/>
            <a:ext cx="1033192" cy="41508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2400" b="0" i="0" u="none" strike="noStrike" kern="1200" cap="none" spc="0" normalizeH="0" baseline="0" noProof="0" dirty="0">
              <a:ln>
                <a:noFill/>
              </a:ln>
              <a:solidFill>
                <a:srgbClr val="F05A28"/>
              </a:solidFill>
              <a:effectLst/>
              <a:uLnTx/>
              <a:uFillTx/>
              <a:latin typeface="Corki" pitchFamily="2" charset="-52"/>
              <a:ea typeface="+mj-ea"/>
              <a:cs typeface="+mj-cs"/>
            </a:endParaRPr>
          </a:p>
        </p:txBody>
      </p:sp>
      <p:sp>
        <p:nvSpPr>
          <p:cNvPr id="20" name="Скругленный прямоугольник 19"/>
          <p:cNvSpPr/>
          <p:nvPr/>
        </p:nvSpPr>
        <p:spPr>
          <a:xfrm>
            <a:off x="4716016" y="980728"/>
            <a:ext cx="4104456" cy="51845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dirty="0">
              <a:solidFill>
                <a:schemeClr val="tx1"/>
              </a:solidFill>
              <a:latin typeface="Corki" pitchFamily="2" charset="-52"/>
              <a:cs typeface="Times New Roman" pitchFamily="18" charset="0"/>
            </a:endParaRPr>
          </a:p>
        </p:txBody>
      </p:sp>
      <p:sp>
        <p:nvSpPr>
          <p:cNvPr id="15" name="Заголовок 1"/>
          <p:cNvSpPr>
            <a:spLocks noGrp="1"/>
          </p:cNvSpPr>
          <p:nvPr>
            <p:ph type="title"/>
          </p:nvPr>
        </p:nvSpPr>
        <p:spPr>
          <a:xfrm>
            <a:off x="2500298" y="214290"/>
            <a:ext cx="4143404" cy="285752"/>
          </a:xfrm>
        </p:spPr>
        <p:txBody>
          <a:bodyPr>
            <a:noAutofit/>
          </a:bodyPr>
          <a:lstStyle/>
          <a:p>
            <a:pPr lvl="0"/>
            <a:r>
              <a:rPr lang="ru-RU" sz="2400" dirty="0" smtClean="0">
                <a:solidFill>
                  <a:srgbClr val="0082C8"/>
                </a:solidFill>
                <a:latin typeface="Corki" pitchFamily="2" charset="-52"/>
                <a:cs typeface="Times New Roman" pitchFamily="18" charset="0"/>
              </a:rPr>
              <a:t>.</a:t>
            </a:r>
            <a:endParaRPr lang="ru-RU" sz="2400" dirty="0">
              <a:solidFill>
                <a:srgbClr val="0082C8"/>
              </a:solidFill>
            </a:endParaRPr>
          </a:p>
        </p:txBody>
      </p:sp>
      <p:sp>
        <p:nvSpPr>
          <p:cNvPr id="8" name="TextBox 7"/>
          <p:cNvSpPr txBox="1"/>
          <p:nvPr/>
        </p:nvSpPr>
        <p:spPr>
          <a:xfrm>
            <a:off x="1428728" y="642918"/>
            <a:ext cx="6417462" cy="461665"/>
          </a:xfrm>
          <a:prstGeom prst="rect">
            <a:avLst/>
          </a:prstGeom>
          <a:noFill/>
        </p:spPr>
        <p:txBody>
          <a:bodyPr wrap="none" rtlCol="0">
            <a:spAutoFit/>
          </a:bodyPr>
          <a:lstStyle/>
          <a:p>
            <a:pPr algn="ctr"/>
            <a:r>
              <a:rPr lang="ru-RU" sz="2400" b="1" dirty="0" smtClean="0">
                <a:solidFill>
                  <a:schemeClr val="accent6">
                    <a:lumMod val="75000"/>
                  </a:schemeClr>
                </a:solidFill>
                <a:latin typeface="Times New Roman" pitchFamily="18" charset="0"/>
                <a:cs typeface="Times New Roman" pitchFamily="18" charset="0"/>
              </a:rPr>
              <a:t>спортивно – оздоровительные мероприятия:</a:t>
            </a:r>
            <a:endParaRPr lang="ru-RU" sz="2400" b="1" dirty="0">
              <a:solidFill>
                <a:schemeClr val="accent6">
                  <a:lumMod val="75000"/>
                </a:schemeClr>
              </a:solidFill>
              <a:latin typeface="Times New Roman" pitchFamily="18" charset="0"/>
              <a:cs typeface="Times New Roman" pitchFamily="18" charset="0"/>
            </a:endParaRPr>
          </a:p>
        </p:txBody>
      </p:sp>
      <p:sp>
        <p:nvSpPr>
          <p:cNvPr id="18" name="TextBox 17"/>
          <p:cNvSpPr txBox="1"/>
          <p:nvPr/>
        </p:nvSpPr>
        <p:spPr>
          <a:xfrm>
            <a:off x="857224" y="3786190"/>
            <a:ext cx="2500330" cy="369332"/>
          </a:xfrm>
          <a:prstGeom prst="rect">
            <a:avLst/>
          </a:prstGeom>
          <a:noFill/>
        </p:spPr>
        <p:txBody>
          <a:bodyPr wrap="square" rtlCol="0">
            <a:spAutoFit/>
          </a:bodyPr>
          <a:lstStyle/>
          <a:p>
            <a:r>
              <a:rPr lang="ru-RU" dirty="0" smtClean="0">
                <a:latin typeface="Times New Roman" pitchFamily="18" charset="0"/>
                <a:cs typeface="Times New Roman" pitchFamily="18" charset="0"/>
              </a:rPr>
              <a:t>«Эстафеты»</a:t>
            </a:r>
            <a:endParaRPr lang="ru-RU" dirty="0">
              <a:latin typeface="Times New Roman" pitchFamily="18" charset="0"/>
              <a:cs typeface="Times New Roman" pitchFamily="18" charset="0"/>
            </a:endParaRPr>
          </a:p>
        </p:txBody>
      </p:sp>
      <p:sp>
        <p:nvSpPr>
          <p:cNvPr id="19" name="TextBox 18"/>
          <p:cNvSpPr txBox="1"/>
          <p:nvPr/>
        </p:nvSpPr>
        <p:spPr>
          <a:xfrm>
            <a:off x="6215074" y="3857628"/>
            <a:ext cx="2000264" cy="369332"/>
          </a:xfrm>
          <a:prstGeom prst="rect">
            <a:avLst/>
          </a:prstGeom>
          <a:noFill/>
        </p:spPr>
        <p:txBody>
          <a:bodyPr wrap="square" rtlCol="0">
            <a:spAutoFit/>
          </a:bodyPr>
          <a:lstStyle/>
          <a:p>
            <a:r>
              <a:rPr lang="ru-RU" dirty="0" smtClean="0">
                <a:latin typeface="Times New Roman" pitchFamily="18" charset="0"/>
                <a:cs typeface="Times New Roman" pitchFamily="18" charset="0"/>
              </a:rPr>
              <a:t>Спортивные игры</a:t>
            </a:r>
            <a:endParaRPr lang="ru-RU" dirty="0">
              <a:latin typeface="Times New Roman" pitchFamily="18" charset="0"/>
              <a:cs typeface="Times New Roman" pitchFamily="18" charset="0"/>
            </a:endParaRPr>
          </a:p>
        </p:txBody>
      </p:sp>
      <p:pic>
        <p:nvPicPr>
          <p:cNvPr id="1026" name="Picture 2" descr="https://sun9-27.userapi.com/impg/YHmzNdf9vI_SMQBZ72eZ8DIvzwGD1A1fJ0ulkw/0iszDoHdPFM.jpg?size=2560x1920&amp;quality=95&amp;sign=44afbce8d2f17f499c684e713df98388&amp;type=alb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46" y="1298865"/>
            <a:ext cx="3239689" cy="24297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un9-50.userapi.com/impg/kxD9FIuYb_KZIpjenpc5PiH7alXGTsrzVh-hCQ/DZ4qy959Ntg.jpg?size=1200x1600&amp;quality=95&amp;sign=4d830639ac2c23c79f1dfd3a55cf9199&amp;type=alb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370" y="4177717"/>
            <a:ext cx="1949748" cy="25996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un9-46.userapi.com/impg/NHJOUW66n97__gtw0bR9U4ppUzT17jGuy6Y1EA/E8WuHloOAOk.jpg?size=1600x1200&amp;quality=96&amp;sign=4fffc38dcf63007099df0abc95a2973c&amp;type=alb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216" y="4374309"/>
            <a:ext cx="2941977" cy="22064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sun9-30.userapi.com/impg/lMGqhL9w3urs78ymB3-2BjDG0ZsFeJ2LzIpckA/PvElkz9Utq8.jpg?size=1600x1200&amp;quality=96&amp;sign=ccd3779d571e953c1585d495e149b6cc&amp;type=alb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9280" y="1303929"/>
            <a:ext cx="3151851" cy="2363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5964</TotalTime>
  <Words>884</Words>
  <Application>Microsoft Office PowerPoint</Application>
  <PresentationFormat>Экран (4:3)</PresentationFormat>
  <Paragraphs>100</Paragraphs>
  <Slides>19</Slides>
  <Notes>19</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19</vt:i4>
      </vt:variant>
    </vt:vector>
  </HeadingPairs>
  <TitlesOfParts>
    <vt:vector size="25" baseType="lpstr">
      <vt:lpstr>Arial</vt:lpstr>
      <vt:lpstr>Calibri</vt:lpstr>
      <vt:lpstr>Corki</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Добрый день, дорогие читатели нашего интерактивного  педагогического журнала ЗСШИ  «Санатор&amp;Кº»</dc:title>
  <dc:creator>Кабинет 19</dc:creator>
  <cp:lastModifiedBy>314O</cp:lastModifiedBy>
  <cp:revision>382</cp:revision>
  <dcterms:created xsi:type="dcterms:W3CDTF">2020-07-31T08:37:13Z</dcterms:created>
  <dcterms:modified xsi:type="dcterms:W3CDTF">2024-11-11T11:42:23Z</dcterms:modified>
</cp:coreProperties>
</file>